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0" r:id="rId15"/>
    <p:sldId id="269" r:id="rId16"/>
    <p:sldId id="271" r:id="rId17"/>
    <p:sldId id="278" r:id="rId18"/>
    <p:sldId id="277" r:id="rId19"/>
    <p:sldId id="279" r:id="rId20"/>
    <p:sldId id="280" r:id="rId21"/>
    <p:sldId id="273" r:id="rId22"/>
    <p:sldId id="274" r:id="rId23"/>
    <p:sldId id="275"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ED9DC2-1B5E-45B8-87AE-9DB6B0028274}" v="90" dt="2019-11-10T16:20:52.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F327E-0CB5-4F65-81B0-B82DC66D59BD}"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529FBEFD-0822-4E8B-AC94-F0C4DE46572F}">
      <dgm:prSet/>
      <dgm:spPr/>
      <dgm:t>
        <a:bodyPr/>
        <a:lstStyle/>
        <a:p>
          <a:r>
            <a:rPr lang="en-IN" b="1" u="sng"/>
            <a:t>EXPLORATORY ANALYSIS:</a:t>
          </a:r>
          <a:endParaRPr lang="en-US"/>
        </a:p>
      </dgm:t>
    </dgm:pt>
    <dgm:pt modelId="{8C782A0E-FE9A-45C1-93A6-F3FA609F0164}" type="parTrans" cxnId="{9ED4CDF5-CFCE-4821-B5E9-97B43735DBE4}">
      <dgm:prSet/>
      <dgm:spPr/>
      <dgm:t>
        <a:bodyPr/>
        <a:lstStyle/>
        <a:p>
          <a:endParaRPr lang="en-US"/>
        </a:p>
      </dgm:t>
    </dgm:pt>
    <dgm:pt modelId="{164EECC5-6A83-4D73-934B-F7904136A81C}" type="sibTrans" cxnId="{9ED4CDF5-CFCE-4821-B5E9-97B43735DBE4}">
      <dgm:prSet/>
      <dgm:spPr/>
      <dgm:t>
        <a:bodyPr/>
        <a:lstStyle/>
        <a:p>
          <a:endParaRPr lang="en-US"/>
        </a:p>
      </dgm:t>
    </dgm:pt>
    <dgm:pt modelId="{8A3256EE-ACA7-468E-A33B-E2F519B9A097}">
      <dgm:prSet/>
      <dgm:spPr/>
      <dgm:t>
        <a:bodyPr/>
        <a:lstStyle/>
        <a:p>
          <a:r>
            <a:rPr lang="en-IN"/>
            <a:t>In order to understand the number of occurrences of each category and to use it for comparison , exploratory analysis was conducted using box – plots both normal and transformed.</a:t>
          </a:r>
          <a:endParaRPr lang="en-US"/>
        </a:p>
      </dgm:t>
    </dgm:pt>
    <dgm:pt modelId="{D56837F8-4788-4220-AF1F-5B5974096C13}" type="parTrans" cxnId="{EB1E9B6E-D367-4214-BF1D-9288B9219994}">
      <dgm:prSet/>
      <dgm:spPr/>
      <dgm:t>
        <a:bodyPr/>
        <a:lstStyle/>
        <a:p>
          <a:endParaRPr lang="en-US"/>
        </a:p>
      </dgm:t>
    </dgm:pt>
    <dgm:pt modelId="{479A77C5-79BF-4377-89AE-F7C0E3C45A25}" type="sibTrans" cxnId="{EB1E9B6E-D367-4214-BF1D-9288B9219994}">
      <dgm:prSet/>
      <dgm:spPr/>
      <dgm:t>
        <a:bodyPr/>
        <a:lstStyle/>
        <a:p>
          <a:endParaRPr lang="en-US"/>
        </a:p>
      </dgm:t>
    </dgm:pt>
    <dgm:pt modelId="{2023215D-74FF-46C5-9145-144CF5BB19BE}" type="pres">
      <dgm:prSet presAssocID="{A50F327E-0CB5-4F65-81B0-B82DC66D59BD}" presName="hierChild1" presStyleCnt="0">
        <dgm:presLayoutVars>
          <dgm:chPref val="1"/>
          <dgm:dir/>
          <dgm:animOne val="branch"/>
          <dgm:animLvl val="lvl"/>
          <dgm:resizeHandles/>
        </dgm:presLayoutVars>
      </dgm:prSet>
      <dgm:spPr/>
    </dgm:pt>
    <dgm:pt modelId="{44055A63-67A1-4D59-B4DC-AB862FD66937}" type="pres">
      <dgm:prSet presAssocID="{529FBEFD-0822-4E8B-AC94-F0C4DE46572F}" presName="hierRoot1" presStyleCnt="0"/>
      <dgm:spPr/>
    </dgm:pt>
    <dgm:pt modelId="{FEF37EF5-E731-42C7-9826-26BC1F4CC182}" type="pres">
      <dgm:prSet presAssocID="{529FBEFD-0822-4E8B-AC94-F0C4DE46572F}" presName="composite" presStyleCnt="0"/>
      <dgm:spPr/>
    </dgm:pt>
    <dgm:pt modelId="{252615EB-A39F-4E82-B653-2E6F35CABB42}" type="pres">
      <dgm:prSet presAssocID="{529FBEFD-0822-4E8B-AC94-F0C4DE46572F}" presName="background" presStyleLbl="node0" presStyleIdx="0" presStyleCnt="2"/>
      <dgm:spPr/>
    </dgm:pt>
    <dgm:pt modelId="{290B1D80-4851-402B-91C2-15E8430C6D62}" type="pres">
      <dgm:prSet presAssocID="{529FBEFD-0822-4E8B-AC94-F0C4DE46572F}" presName="text" presStyleLbl="fgAcc0" presStyleIdx="0" presStyleCnt="2">
        <dgm:presLayoutVars>
          <dgm:chPref val="3"/>
        </dgm:presLayoutVars>
      </dgm:prSet>
      <dgm:spPr/>
    </dgm:pt>
    <dgm:pt modelId="{5A311454-CAE7-4AAD-BC95-1EF1B720112E}" type="pres">
      <dgm:prSet presAssocID="{529FBEFD-0822-4E8B-AC94-F0C4DE46572F}" presName="hierChild2" presStyleCnt="0"/>
      <dgm:spPr/>
    </dgm:pt>
    <dgm:pt modelId="{4443580D-E9F7-437E-9219-048ECE4D4C87}" type="pres">
      <dgm:prSet presAssocID="{8A3256EE-ACA7-468E-A33B-E2F519B9A097}" presName="hierRoot1" presStyleCnt="0"/>
      <dgm:spPr/>
    </dgm:pt>
    <dgm:pt modelId="{02AF5C31-2584-41AD-A190-6363FFB0ECE7}" type="pres">
      <dgm:prSet presAssocID="{8A3256EE-ACA7-468E-A33B-E2F519B9A097}" presName="composite" presStyleCnt="0"/>
      <dgm:spPr/>
    </dgm:pt>
    <dgm:pt modelId="{BD0686A4-AC48-4B51-B625-3FEFD6FDE241}" type="pres">
      <dgm:prSet presAssocID="{8A3256EE-ACA7-468E-A33B-E2F519B9A097}" presName="background" presStyleLbl="node0" presStyleIdx="1" presStyleCnt="2"/>
      <dgm:spPr/>
    </dgm:pt>
    <dgm:pt modelId="{9D0EC61F-BD66-4824-96CE-98D8C3EC9037}" type="pres">
      <dgm:prSet presAssocID="{8A3256EE-ACA7-468E-A33B-E2F519B9A097}" presName="text" presStyleLbl="fgAcc0" presStyleIdx="1" presStyleCnt="2">
        <dgm:presLayoutVars>
          <dgm:chPref val="3"/>
        </dgm:presLayoutVars>
      </dgm:prSet>
      <dgm:spPr/>
    </dgm:pt>
    <dgm:pt modelId="{A0A8DE8F-D19D-4D54-AD05-4882C2E31065}" type="pres">
      <dgm:prSet presAssocID="{8A3256EE-ACA7-468E-A33B-E2F519B9A097}" presName="hierChild2" presStyleCnt="0"/>
      <dgm:spPr/>
    </dgm:pt>
  </dgm:ptLst>
  <dgm:cxnLst>
    <dgm:cxn modelId="{0041DD16-60A0-4BE4-99BB-868BF74297CC}" type="presOf" srcId="{529FBEFD-0822-4E8B-AC94-F0C4DE46572F}" destId="{290B1D80-4851-402B-91C2-15E8430C6D62}" srcOrd="0" destOrd="0" presId="urn:microsoft.com/office/officeart/2005/8/layout/hierarchy1"/>
    <dgm:cxn modelId="{4FFCBA35-05F1-4180-A50F-432A0E7485AB}" type="presOf" srcId="{8A3256EE-ACA7-468E-A33B-E2F519B9A097}" destId="{9D0EC61F-BD66-4824-96CE-98D8C3EC9037}" srcOrd="0" destOrd="0" presId="urn:microsoft.com/office/officeart/2005/8/layout/hierarchy1"/>
    <dgm:cxn modelId="{EB1E9B6E-D367-4214-BF1D-9288B9219994}" srcId="{A50F327E-0CB5-4F65-81B0-B82DC66D59BD}" destId="{8A3256EE-ACA7-468E-A33B-E2F519B9A097}" srcOrd="1" destOrd="0" parTransId="{D56837F8-4788-4220-AF1F-5B5974096C13}" sibTransId="{479A77C5-79BF-4377-89AE-F7C0E3C45A25}"/>
    <dgm:cxn modelId="{F8611872-4D41-4816-9925-5C65C03A6BB7}" type="presOf" srcId="{A50F327E-0CB5-4F65-81B0-B82DC66D59BD}" destId="{2023215D-74FF-46C5-9145-144CF5BB19BE}" srcOrd="0" destOrd="0" presId="urn:microsoft.com/office/officeart/2005/8/layout/hierarchy1"/>
    <dgm:cxn modelId="{9ED4CDF5-CFCE-4821-B5E9-97B43735DBE4}" srcId="{A50F327E-0CB5-4F65-81B0-B82DC66D59BD}" destId="{529FBEFD-0822-4E8B-AC94-F0C4DE46572F}" srcOrd="0" destOrd="0" parTransId="{8C782A0E-FE9A-45C1-93A6-F3FA609F0164}" sibTransId="{164EECC5-6A83-4D73-934B-F7904136A81C}"/>
    <dgm:cxn modelId="{68C516E0-650B-40CD-A7E8-BEE159A0420B}" type="presParOf" srcId="{2023215D-74FF-46C5-9145-144CF5BB19BE}" destId="{44055A63-67A1-4D59-B4DC-AB862FD66937}" srcOrd="0" destOrd="0" presId="urn:microsoft.com/office/officeart/2005/8/layout/hierarchy1"/>
    <dgm:cxn modelId="{49055CA4-0827-4E69-B7D1-EC08937E205A}" type="presParOf" srcId="{44055A63-67A1-4D59-B4DC-AB862FD66937}" destId="{FEF37EF5-E731-42C7-9826-26BC1F4CC182}" srcOrd="0" destOrd="0" presId="urn:microsoft.com/office/officeart/2005/8/layout/hierarchy1"/>
    <dgm:cxn modelId="{54A2D893-0C28-4FF2-BC55-2D92B41C84BC}" type="presParOf" srcId="{FEF37EF5-E731-42C7-9826-26BC1F4CC182}" destId="{252615EB-A39F-4E82-B653-2E6F35CABB42}" srcOrd="0" destOrd="0" presId="urn:microsoft.com/office/officeart/2005/8/layout/hierarchy1"/>
    <dgm:cxn modelId="{A99FE1CC-DB57-4318-8E0A-0AC670127D1F}" type="presParOf" srcId="{FEF37EF5-E731-42C7-9826-26BC1F4CC182}" destId="{290B1D80-4851-402B-91C2-15E8430C6D62}" srcOrd="1" destOrd="0" presId="urn:microsoft.com/office/officeart/2005/8/layout/hierarchy1"/>
    <dgm:cxn modelId="{025204D8-4EF4-4924-832B-E0794EB8513A}" type="presParOf" srcId="{44055A63-67A1-4D59-B4DC-AB862FD66937}" destId="{5A311454-CAE7-4AAD-BC95-1EF1B720112E}" srcOrd="1" destOrd="0" presId="urn:microsoft.com/office/officeart/2005/8/layout/hierarchy1"/>
    <dgm:cxn modelId="{9DAEE6C7-9830-4BE4-BCD0-A95D8A39D2EA}" type="presParOf" srcId="{2023215D-74FF-46C5-9145-144CF5BB19BE}" destId="{4443580D-E9F7-437E-9219-048ECE4D4C87}" srcOrd="1" destOrd="0" presId="urn:microsoft.com/office/officeart/2005/8/layout/hierarchy1"/>
    <dgm:cxn modelId="{7FEA3967-5661-405B-A477-7639AFF03E6A}" type="presParOf" srcId="{4443580D-E9F7-437E-9219-048ECE4D4C87}" destId="{02AF5C31-2584-41AD-A190-6363FFB0ECE7}" srcOrd="0" destOrd="0" presId="urn:microsoft.com/office/officeart/2005/8/layout/hierarchy1"/>
    <dgm:cxn modelId="{5FDF2C33-F68D-4E02-8AFD-886228534CB1}" type="presParOf" srcId="{02AF5C31-2584-41AD-A190-6363FFB0ECE7}" destId="{BD0686A4-AC48-4B51-B625-3FEFD6FDE241}" srcOrd="0" destOrd="0" presId="urn:microsoft.com/office/officeart/2005/8/layout/hierarchy1"/>
    <dgm:cxn modelId="{7D2B990F-832C-43D7-8284-AC2C4355C513}" type="presParOf" srcId="{02AF5C31-2584-41AD-A190-6363FFB0ECE7}" destId="{9D0EC61F-BD66-4824-96CE-98D8C3EC9037}" srcOrd="1" destOrd="0" presId="urn:microsoft.com/office/officeart/2005/8/layout/hierarchy1"/>
    <dgm:cxn modelId="{082D27EB-A7F2-4923-AF16-7FF4EE65541F}" type="presParOf" srcId="{4443580D-E9F7-437E-9219-048ECE4D4C87}" destId="{A0A8DE8F-D19D-4D54-AD05-4882C2E3106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15EB-A39F-4E82-B653-2E6F35CABB42}">
      <dsp:nvSpPr>
        <dsp:cNvPr id="0" name=""/>
        <dsp:cNvSpPr/>
      </dsp:nvSpPr>
      <dsp:spPr>
        <a:xfrm>
          <a:off x="1172"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0B1D80-4851-402B-91C2-15E8430C6D62}">
      <dsp:nvSpPr>
        <dsp:cNvPr id="0" name=""/>
        <dsp:cNvSpPr/>
      </dsp:nvSpPr>
      <dsp:spPr>
        <a:xfrm>
          <a:off x="458411"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u="sng" kern="1200"/>
            <a:t>EXPLORATORY ANALYSIS:</a:t>
          </a:r>
          <a:endParaRPr lang="en-US" sz="2400" kern="1200"/>
        </a:p>
      </dsp:txBody>
      <dsp:txXfrm>
        <a:off x="534947" y="649409"/>
        <a:ext cx="3962083" cy="2460051"/>
      </dsp:txXfrm>
    </dsp:sp>
    <dsp:sp modelId="{BD0686A4-AC48-4B51-B625-3FEFD6FDE241}">
      <dsp:nvSpPr>
        <dsp:cNvPr id="0" name=""/>
        <dsp:cNvSpPr/>
      </dsp:nvSpPr>
      <dsp:spPr>
        <a:xfrm>
          <a:off x="5030807"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D0EC61F-BD66-4824-96CE-98D8C3EC9037}">
      <dsp:nvSpPr>
        <dsp:cNvPr id="0" name=""/>
        <dsp:cNvSpPr/>
      </dsp:nvSpPr>
      <dsp:spPr>
        <a:xfrm>
          <a:off x="5488046"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In order to understand the number of occurrences of each category and to use it for comparison , exploratory analysis was conducted using box – plots both normal and transformed.</a:t>
          </a:r>
          <a:endParaRPr lang="en-US" sz="2400" kern="1200"/>
        </a:p>
      </dsp:txBody>
      <dsp:txXfrm>
        <a:off x="5564582" y="649409"/>
        <a:ext cx="3962083" cy="246005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11/10/2019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032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248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76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1071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744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773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249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119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127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420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t>11/10/2019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186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11/10/2019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78925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testbig.com/ielts-writing-task-i-essays/chart-illustrates-housing-preferences-among-people-who-lived-british" TargetMode="External"/><Relationship Id="rId2" Type="http://schemas.openxmlformats.org/officeDocument/2006/relationships/hyperlink" Target="http://landregistry.data.gov.uk/" TargetMode="External"/><Relationship Id="rId1" Type="http://schemas.openxmlformats.org/officeDocument/2006/relationships/slideLayout" Target="../slideLayouts/slideLayout2.xml"/><Relationship Id="rId5" Type="http://schemas.openxmlformats.org/officeDocument/2006/relationships/hyperlink" Target="https://www.zoopla.co.uk/discover/first-time-buyers/london/#4jJFWixLL2Hl0cuD.97" TargetMode="External"/><Relationship Id="rId4" Type="http://schemas.openxmlformats.org/officeDocument/2006/relationships/hyperlink" Target="https://www.homesandproperty.co.uk/property-news/buying/the-best-areas-to-start-your-search-for-a-family-house-with-good-links-to-the-city-a116886.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538A8D-AB9C-4155-9AC1-18535CAEFF02}"/>
              </a:ext>
            </a:extLst>
          </p:cNvPr>
          <p:cNvPicPr>
            <a:picLocks noChangeAspect="1"/>
          </p:cNvPicPr>
          <p:nvPr/>
        </p:nvPicPr>
        <p:blipFill rotWithShape="1">
          <a:blip r:embed="rId2">
            <a:alphaModFix amt="35000"/>
          </a:blip>
          <a:srcRect/>
          <a:stretch/>
        </p:blipFill>
        <p:spPr>
          <a:xfrm>
            <a:off x="58401" y="-180965"/>
            <a:ext cx="12191979" cy="6857990"/>
          </a:xfrm>
          <a:prstGeom prst="rect">
            <a:avLst/>
          </a:prstGeom>
        </p:spPr>
      </p:pic>
      <p:sp>
        <p:nvSpPr>
          <p:cNvPr id="2" name="Title 1">
            <a:extLst>
              <a:ext uri="{FF2B5EF4-FFF2-40B4-BE49-F238E27FC236}">
                <a16:creationId xmlns:a16="http://schemas.microsoft.com/office/drawing/2014/main" id="{AC8900DE-BA55-48F4-9C45-DE57D1B6ED60}"/>
              </a:ext>
            </a:extLst>
          </p:cNvPr>
          <p:cNvSpPr>
            <a:spLocks noGrp="1"/>
          </p:cNvSpPr>
          <p:nvPr>
            <p:ph type="ctrTitle"/>
          </p:nvPr>
        </p:nvSpPr>
        <p:spPr/>
        <p:txBody>
          <a:bodyPr>
            <a:normAutofit/>
          </a:bodyPr>
          <a:lstStyle/>
          <a:p>
            <a:r>
              <a:rPr lang="en-IN">
                <a:solidFill>
                  <a:srgbClr val="FFFFFF"/>
                </a:solidFill>
              </a:rPr>
              <a:t>IBM Data Science Capstone</a:t>
            </a:r>
          </a:p>
        </p:txBody>
      </p:sp>
      <p:sp>
        <p:nvSpPr>
          <p:cNvPr id="3" name="Subtitle 2">
            <a:extLst>
              <a:ext uri="{FF2B5EF4-FFF2-40B4-BE49-F238E27FC236}">
                <a16:creationId xmlns:a16="http://schemas.microsoft.com/office/drawing/2014/main" id="{144034E8-3D64-4A91-9ABB-222E4AC5435D}"/>
              </a:ext>
            </a:extLst>
          </p:cNvPr>
          <p:cNvSpPr>
            <a:spLocks noGrp="1"/>
          </p:cNvSpPr>
          <p:nvPr>
            <p:ph type="subTitle" idx="1"/>
          </p:nvPr>
        </p:nvSpPr>
        <p:spPr/>
        <p:txBody>
          <a:bodyPr>
            <a:normAutofit/>
          </a:bodyPr>
          <a:lstStyle/>
          <a:p>
            <a:r>
              <a:rPr lang="en-IN" b="1" i="1">
                <a:solidFill>
                  <a:srgbClr val="FFFFFF"/>
                </a:solidFill>
              </a:rPr>
              <a:t>Battle of Neighbourhoods</a:t>
            </a:r>
          </a:p>
        </p:txBody>
      </p:sp>
    </p:spTree>
    <p:extLst>
      <p:ext uri="{BB962C8B-B14F-4D97-AF65-F5344CB8AC3E}">
        <p14:creationId xmlns:p14="http://schemas.microsoft.com/office/powerpoint/2010/main" val="30898788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BF557-6884-40D6-97AF-60857B4E9150}"/>
              </a:ext>
            </a:extLst>
          </p:cNvPr>
          <p:cNvSpPr txBox="1"/>
          <p:nvPr/>
        </p:nvSpPr>
        <p:spPr>
          <a:xfrm>
            <a:off x="257175" y="247650"/>
            <a:ext cx="11582400" cy="5632311"/>
          </a:xfrm>
          <a:prstGeom prst="rect">
            <a:avLst/>
          </a:prstGeom>
          <a:noFill/>
        </p:spPr>
        <p:txBody>
          <a:bodyPr wrap="square" rtlCol="0">
            <a:spAutoFit/>
          </a:bodyPr>
          <a:lstStyle/>
          <a:p>
            <a:r>
              <a:rPr lang="en-IN" sz="2400" b="1" u="sng" dirty="0"/>
              <a:t>Data Pre-processing:</a:t>
            </a:r>
            <a:endParaRPr lang="en-IN" sz="2400" b="1" dirty="0"/>
          </a:p>
          <a:p>
            <a:r>
              <a:rPr lang="en-IN" sz="2400" b="1" u="sng" dirty="0"/>
              <a:t>Step 2:</a:t>
            </a:r>
            <a:endParaRPr lang="en-IN" sz="2400" b="1" dirty="0"/>
          </a:p>
          <a:p>
            <a:pPr marL="342900" indent="-342900">
              <a:buFont typeface="Arial" panose="020B0604020202020204" pitchFamily="34" charset="0"/>
              <a:buChar char="•"/>
            </a:pPr>
            <a:r>
              <a:rPr lang="en-IN" sz="2400" dirty="0"/>
              <a:t>The data used for the project was obtained from the UK real estate website. However , in order to analyse , redundant and insignificant data was removed. It involved :</a:t>
            </a:r>
            <a:endParaRPr lang="en-IN" sz="2400" b="1" dirty="0"/>
          </a:p>
          <a:p>
            <a:pPr marL="342900" lvl="0" indent="-342900">
              <a:buFont typeface="Arial" panose="020B0604020202020204" pitchFamily="34" charset="0"/>
              <a:buChar char="•"/>
            </a:pPr>
            <a:r>
              <a:rPr lang="en-IN" sz="2400" dirty="0"/>
              <a:t>Importing data and renaming /formatting columns</a:t>
            </a:r>
            <a:endParaRPr lang="en-IN" sz="2400" b="1" dirty="0"/>
          </a:p>
          <a:p>
            <a:pPr marL="342900" lvl="0" indent="-342900">
              <a:buFont typeface="Arial" panose="020B0604020202020204" pitchFamily="34" charset="0"/>
              <a:buChar char="•"/>
            </a:pPr>
            <a:r>
              <a:rPr lang="en-IN" sz="2400" dirty="0"/>
              <a:t>Dropping data / columns that would not be required for further analysis</a:t>
            </a:r>
            <a:endParaRPr lang="en-IN" sz="2400" b="1" dirty="0"/>
          </a:p>
          <a:p>
            <a:pPr marL="342900" lvl="0" indent="-342900">
              <a:buFont typeface="Arial" panose="020B0604020202020204" pitchFamily="34" charset="0"/>
              <a:buChar char="•"/>
            </a:pPr>
            <a:r>
              <a:rPr lang="en-IN" sz="2400" dirty="0"/>
              <a:t>Rearranging data according to the date or year in order to work with recent information.</a:t>
            </a:r>
            <a:endParaRPr lang="en-IN" sz="2400" b="1" dirty="0"/>
          </a:p>
          <a:p>
            <a:pPr marL="342900" lvl="0" indent="-342900">
              <a:buFont typeface="Arial" panose="020B0604020202020204" pitchFamily="34" charset="0"/>
              <a:buChar char="•"/>
            </a:pPr>
            <a:r>
              <a:rPr lang="en-IN" sz="2400" dirty="0"/>
              <a:t>Filtering out LONDON specific information by grouping data based on streets that contained the word LONDON.</a:t>
            </a:r>
            <a:endParaRPr lang="en-IN" sz="2400" b="1" dirty="0"/>
          </a:p>
          <a:p>
            <a:pPr marL="342900" indent="-342900">
              <a:buFont typeface="Arial" panose="020B0604020202020204" pitchFamily="34" charset="0"/>
              <a:buChar char="•"/>
            </a:pPr>
            <a:r>
              <a:rPr lang="en-IN" sz="2400" dirty="0"/>
              <a:t> </a:t>
            </a:r>
          </a:p>
          <a:p>
            <a:pPr marL="342900" lvl="0" indent="-342900">
              <a:buFont typeface="Arial" panose="020B0604020202020204" pitchFamily="34" charset="0"/>
              <a:buChar char="•"/>
            </a:pPr>
            <a:r>
              <a:rPr lang="en-IN" sz="2400" dirty="0"/>
              <a:t>Determining average House pricing in each street and filtering out those in the range of £2,000,000 and £3,000,000.</a:t>
            </a:r>
          </a:p>
          <a:p>
            <a:pPr marL="342900" lvl="0" indent="-342900">
              <a:buFont typeface="Arial" panose="020B0604020202020204" pitchFamily="34" charset="0"/>
              <a:buChar char="•"/>
            </a:pPr>
            <a:r>
              <a:rPr lang="en-IN" sz="2400" dirty="0"/>
              <a:t>Obtaining the geographical coordinates of these localities using </a:t>
            </a:r>
            <a:r>
              <a:rPr lang="en-IN" sz="2400" dirty="0" err="1"/>
              <a:t>geopy</a:t>
            </a:r>
            <a:r>
              <a:rPr lang="en-IN" sz="2400" dirty="0"/>
              <a:t>.</a:t>
            </a:r>
            <a:endParaRPr lang="en-IN" sz="2400" b="1" dirty="0"/>
          </a:p>
          <a:p>
            <a:pPr marL="342900" lvl="0" indent="-342900">
              <a:buFont typeface="Arial" panose="020B0604020202020204" pitchFamily="34" charset="0"/>
              <a:buChar char="•"/>
            </a:pPr>
            <a:r>
              <a:rPr lang="en-IN" sz="2400" dirty="0"/>
              <a:t>Obtaining a general visualization of the streets on the map of London using Folium.</a:t>
            </a:r>
            <a:endParaRPr lang="en-IN" sz="2400" b="1" dirty="0"/>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261615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30DAC-2742-4265-A476-71C18F7DF671}"/>
              </a:ext>
            </a:extLst>
          </p:cNvPr>
          <p:cNvPicPr/>
          <p:nvPr/>
        </p:nvPicPr>
        <p:blipFill>
          <a:blip r:embed="rId2"/>
          <a:stretch>
            <a:fillRect/>
          </a:stretch>
        </p:blipFill>
        <p:spPr>
          <a:xfrm>
            <a:off x="1240015" y="643467"/>
            <a:ext cx="9711969" cy="4881033"/>
          </a:xfrm>
          <a:prstGeom prst="rect">
            <a:avLst/>
          </a:prstGeom>
        </p:spPr>
      </p:pic>
      <p:sp>
        <p:nvSpPr>
          <p:cNvPr id="3" name="TextBox 2">
            <a:extLst>
              <a:ext uri="{FF2B5EF4-FFF2-40B4-BE49-F238E27FC236}">
                <a16:creationId xmlns:a16="http://schemas.microsoft.com/office/drawing/2014/main" id="{CAEBF387-1A1B-4320-A6D5-FE73177E2EE4}"/>
              </a:ext>
            </a:extLst>
          </p:cNvPr>
          <p:cNvSpPr txBox="1"/>
          <p:nvPr/>
        </p:nvSpPr>
        <p:spPr>
          <a:xfrm>
            <a:off x="504825" y="5686425"/>
            <a:ext cx="11191875" cy="646331"/>
          </a:xfrm>
          <a:prstGeom prst="rect">
            <a:avLst/>
          </a:prstGeom>
          <a:noFill/>
        </p:spPr>
        <p:txBody>
          <a:bodyPr wrap="square" rtlCol="0">
            <a:spAutoFit/>
          </a:bodyPr>
          <a:lstStyle/>
          <a:p>
            <a:r>
              <a:rPr lang="en-IN" dirty="0"/>
              <a:t>              Streets in LONDON with specified average house pricing within range and their respective coordinates.</a:t>
            </a:r>
            <a:endParaRPr lang="en-IN" b="1" dirty="0"/>
          </a:p>
          <a:p>
            <a:endParaRPr lang="en-IN" dirty="0"/>
          </a:p>
        </p:txBody>
      </p:sp>
    </p:spTree>
    <p:extLst>
      <p:ext uri="{BB962C8B-B14F-4D97-AF65-F5344CB8AC3E}">
        <p14:creationId xmlns:p14="http://schemas.microsoft.com/office/powerpoint/2010/main" val="34410960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02E46E-E482-4370-B98F-DDD914BD7E1F}"/>
              </a:ext>
            </a:extLst>
          </p:cNvPr>
          <p:cNvSpPr/>
          <p:nvPr/>
        </p:nvSpPr>
        <p:spPr>
          <a:xfrm>
            <a:off x="485775" y="625951"/>
            <a:ext cx="11220449" cy="5714385"/>
          </a:xfrm>
          <a:prstGeom prst="rect">
            <a:avLst/>
          </a:prstGeom>
        </p:spPr>
        <p:txBody>
          <a:bodyPr wrap="square">
            <a:spAutoFit/>
          </a:bodyPr>
          <a:lstStyle/>
          <a:p>
            <a:pPr>
              <a:spcBef>
                <a:spcPts val="765"/>
              </a:spcBef>
              <a:spcAft>
                <a:spcPts val="0"/>
              </a:spcAft>
            </a:pPr>
            <a:r>
              <a:rPr lang="en-IN" sz="2400" b="1" u="sng" dirty="0">
                <a:solidFill>
                  <a:srgbClr val="000000"/>
                </a:solidFill>
                <a:effectLst/>
                <a:latin typeface="+mj-lt"/>
                <a:ea typeface="Times New Roman" panose="02020603050405020304" pitchFamily="18" charset="0"/>
                <a:cs typeface="Helvetica" panose="020B0604020202020204" pitchFamily="34" charset="0"/>
              </a:rPr>
              <a:t>METHODOLOGY</a:t>
            </a:r>
            <a:r>
              <a:rPr lang="en-IN" sz="2400" b="1" dirty="0">
                <a:solidFill>
                  <a:srgbClr val="000000"/>
                </a:solidFill>
                <a:effectLst/>
                <a:latin typeface="+mj-lt"/>
                <a:ea typeface="Times New Roman" panose="02020603050405020304" pitchFamily="18" charset="0"/>
                <a:cs typeface="Helvetica" panose="020B0604020202020204" pitchFamily="34" charset="0"/>
              </a:rPr>
              <a:t>:</a:t>
            </a:r>
            <a:endParaRPr lang="en-IN" sz="2400" b="1" dirty="0">
              <a:effectLst/>
              <a:latin typeface="+mj-lt"/>
              <a:ea typeface="Times New Roman" panose="02020603050405020304" pitchFamily="18" charset="0"/>
            </a:endParaRPr>
          </a:p>
          <a:p>
            <a:pPr>
              <a:spcBef>
                <a:spcPts val="765"/>
              </a:spcBef>
              <a:spcAft>
                <a:spcPts val="0"/>
              </a:spcAft>
            </a:pPr>
            <a:r>
              <a:rPr lang="en-IN" sz="2400" dirty="0">
                <a:solidFill>
                  <a:srgbClr val="000000"/>
                </a:solidFill>
                <a:latin typeface="+mj-lt"/>
                <a:ea typeface="Times New Roman" panose="02020603050405020304" pitchFamily="18" charset="0"/>
              </a:rPr>
              <a:t>After the required data to work was obtained with the use of tools like FOURSQUARE API  the most common venues in the vicinity were determined.</a:t>
            </a:r>
            <a:endParaRPr lang="en-IN" sz="2400" b="1" dirty="0">
              <a:effectLst/>
              <a:latin typeface="+mj-lt"/>
              <a:ea typeface="Times New Roman" panose="02020603050405020304" pitchFamily="18" charset="0"/>
            </a:endParaRPr>
          </a:p>
          <a:p>
            <a:pPr>
              <a:spcBef>
                <a:spcPts val="765"/>
              </a:spcBef>
              <a:spcAft>
                <a:spcPts val="0"/>
              </a:spcAft>
            </a:pPr>
            <a:r>
              <a:rPr lang="en-IN" sz="2400" dirty="0">
                <a:solidFill>
                  <a:srgbClr val="000000"/>
                </a:solidFill>
                <a:latin typeface="+mj-lt"/>
                <a:ea typeface="Times New Roman" panose="02020603050405020304" pitchFamily="18" charset="0"/>
              </a:rPr>
              <a:t>The methodology section aimed at :</a:t>
            </a:r>
            <a:endParaRPr lang="en-IN" sz="2400" b="1" dirty="0">
              <a:effectLst/>
              <a:latin typeface="+mj-lt"/>
              <a:ea typeface="Times New Roman" panose="02020603050405020304" pitchFamily="18" charset="0"/>
            </a:endParaRPr>
          </a:p>
          <a:p>
            <a:pPr marL="342900" lvl="0" indent="-342900">
              <a:spcBef>
                <a:spcPts val="765"/>
              </a:spcBef>
              <a:spcAft>
                <a:spcPts val="0"/>
              </a:spcAft>
              <a:buFont typeface="Symbol" panose="05050102010706020507" pitchFamily="18" charset="2"/>
              <a:buChar char=""/>
            </a:pPr>
            <a:r>
              <a:rPr lang="en-IN" sz="2400" dirty="0">
                <a:solidFill>
                  <a:srgbClr val="000000"/>
                </a:solidFill>
                <a:latin typeface="+mj-lt"/>
                <a:ea typeface="Times New Roman" panose="02020603050405020304" pitchFamily="18" charset="0"/>
              </a:rPr>
              <a:t>Obtaining the most common venues in the vicinity of each street in order to find those with relevant amenities using FOURSQUARE.</a:t>
            </a:r>
            <a:endParaRPr lang="en-IN" sz="2400" b="1" dirty="0">
              <a:effectLst/>
              <a:latin typeface="+mj-lt"/>
              <a:ea typeface="Times New Roman" panose="02020603050405020304" pitchFamily="18" charset="0"/>
            </a:endParaRPr>
          </a:p>
          <a:p>
            <a:pPr marL="342900" lvl="0" indent="-342900">
              <a:spcBef>
                <a:spcPts val="765"/>
              </a:spcBef>
              <a:spcAft>
                <a:spcPts val="0"/>
              </a:spcAft>
              <a:buFont typeface="Symbol" panose="05050102010706020507" pitchFamily="18" charset="2"/>
              <a:buChar char=""/>
            </a:pPr>
            <a:r>
              <a:rPr lang="en-IN" sz="2400" dirty="0">
                <a:solidFill>
                  <a:srgbClr val="000000"/>
                </a:solidFill>
                <a:latin typeface="+mj-lt"/>
                <a:ea typeface="Times New Roman" panose="02020603050405020304" pitchFamily="18" charset="0"/>
              </a:rPr>
              <a:t>Explore the neighbourhoods to see if hospitals , schools and gyms and other facilities of importance are within a 2km radius in order to combine pricing with amenities.</a:t>
            </a:r>
            <a:endParaRPr lang="en-IN" sz="2400" b="1" dirty="0">
              <a:effectLst/>
              <a:latin typeface="+mj-lt"/>
              <a:ea typeface="Times New Roman" panose="02020603050405020304" pitchFamily="18" charset="0"/>
            </a:endParaRPr>
          </a:p>
          <a:p>
            <a:pPr marL="342900" lvl="0" indent="-342900">
              <a:spcBef>
                <a:spcPts val="765"/>
              </a:spcBef>
              <a:spcAft>
                <a:spcPts val="0"/>
              </a:spcAft>
              <a:buFont typeface="Symbol" panose="05050102010706020507" pitchFamily="18" charset="2"/>
              <a:buChar char=""/>
            </a:pPr>
            <a:r>
              <a:rPr lang="en-IN" sz="2400" dirty="0">
                <a:solidFill>
                  <a:srgbClr val="000000"/>
                </a:solidFill>
                <a:latin typeface="+mj-lt"/>
                <a:ea typeface="Times New Roman" panose="02020603050405020304" pitchFamily="18" charset="0"/>
              </a:rPr>
              <a:t>Exploratory analysis - Statistical comparison of amenities using box plots</a:t>
            </a:r>
            <a:endParaRPr lang="en-IN" sz="2400" b="1" dirty="0">
              <a:effectLst/>
              <a:latin typeface="+mj-lt"/>
              <a:ea typeface="Times New Roman" panose="02020603050405020304" pitchFamily="18" charset="0"/>
            </a:endParaRPr>
          </a:p>
          <a:p>
            <a:pPr marL="342900" lvl="0" indent="-342900">
              <a:spcBef>
                <a:spcPts val="765"/>
              </a:spcBef>
              <a:spcAft>
                <a:spcPts val="0"/>
              </a:spcAft>
              <a:buFont typeface="Symbol" panose="05050102010706020507" pitchFamily="18" charset="2"/>
              <a:buChar char=""/>
            </a:pPr>
            <a:r>
              <a:rPr lang="en-IN" sz="2400" dirty="0">
                <a:solidFill>
                  <a:srgbClr val="000000"/>
                </a:solidFill>
                <a:latin typeface="+mj-lt"/>
                <a:ea typeface="Times New Roman" panose="02020603050405020304" pitchFamily="18" charset="0"/>
              </a:rPr>
              <a:t>Clustering through a machine learning algorithm  called K-means clustering to segment the streets into similar groups that can be prioritized for recommendation.</a:t>
            </a:r>
            <a:endParaRPr lang="en-IN" sz="2400" b="1" dirty="0">
              <a:effectLst/>
              <a:latin typeface="+mj-lt"/>
              <a:ea typeface="Times New Roman" panose="02020603050405020304" pitchFamily="18" charset="0"/>
            </a:endParaRPr>
          </a:p>
          <a:p>
            <a:pPr marL="342900" lvl="0" indent="-342900">
              <a:spcBef>
                <a:spcPts val="765"/>
              </a:spcBef>
              <a:spcAft>
                <a:spcPts val="0"/>
              </a:spcAft>
              <a:buFont typeface="Symbol" panose="05050102010706020507" pitchFamily="18" charset="2"/>
              <a:buChar char=""/>
            </a:pPr>
            <a:r>
              <a:rPr lang="en-IN" sz="2400" dirty="0">
                <a:solidFill>
                  <a:srgbClr val="000000"/>
                </a:solidFill>
                <a:latin typeface="+mj-lt"/>
                <a:ea typeface="Times New Roman" panose="02020603050405020304" pitchFamily="18" charset="0"/>
              </a:rPr>
              <a:t>Plotting the clusters to obtain a visualizations to draw inferences.</a:t>
            </a:r>
            <a:endParaRPr lang="en-IN" sz="2400" b="1" dirty="0">
              <a:effectLst/>
              <a:latin typeface="+mj-lt"/>
              <a:ea typeface="Times New Roman" panose="02020603050405020304" pitchFamily="18" charset="0"/>
            </a:endParaRPr>
          </a:p>
          <a:p>
            <a:pPr>
              <a:spcBef>
                <a:spcPts val="765"/>
              </a:spcBef>
              <a:spcAft>
                <a:spcPts val="0"/>
              </a:spcAft>
            </a:pPr>
            <a:r>
              <a:rPr lang="en-IN" sz="2400" dirty="0">
                <a:solidFill>
                  <a:srgbClr val="000000"/>
                </a:solidFill>
                <a:latin typeface="+mj-lt"/>
                <a:ea typeface="Times New Roman" panose="02020603050405020304" pitchFamily="18" charset="0"/>
              </a:rPr>
              <a:t> </a:t>
            </a:r>
            <a:endParaRPr lang="en-IN" sz="2400" b="1" dirty="0">
              <a:effectLst/>
              <a:latin typeface="+mj-lt"/>
              <a:ea typeface="Times New Roman" panose="02020603050405020304" pitchFamily="18" charset="0"/>
            </a:endParaRPr>
          </a:p>
        </p:txBody>
      </p:sp>
    </p:spTree>
    <p:extLst>
      <p:ext uri="{BB962C8B-B14F-4D97-AF65-F5344CB8AC3E}">
        <p14:creationId xmlns:p14="http://schemas.microsoft.com/office/powerpoint/2010/main" val="24305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34D4F9-2535-428A-8766-2AD81B0A0C7E}"/>
              </a:ext>
            </a:extLst>
          </p:cNvPr>
          <p:cNvPicPr/>
          <p:nvPr/>
        </p:nvPicPr>
        <p:blipFill>
          <a:blip r:embed="rId2"/>
          <a:stretch>
            <a:fillRect/>
          </a:stretch>
        </p:blipFill>
        <p:spPr>
          <a:xfrm>
            <a:off x="927354" y="1297358"/>
            <a:ext cx="10337292" cy="1989927"/>
          </a:xfrm>
          <a:prstGeom prst="rect">
            <a:avLst/>
          </a:prstGeom>
        </p:spPr>
      </p:pic>
      <p:sp>
        <p:nvSpPr>
          <p:cNvPr id="3" name="TextBox 2">
            <a:extLst>
              <a:ext uri="{FF2B5EF4-FFF2-40B4-BE49-F238E27FC236}">
                <a16:creationId xmlns:a16="http://schemas.microsoft.com/office/drawing/2014/main" id="{59DD7814-CBEA-4AE7-9B60-BE436AD4F611}"/>
              </a:ext>
            </a:extLst>
          </p:cNvPr>
          <p:cNvSpPr txBox="1"/>
          <p:nvPr/>
        </p:nvSpPr>
        <p:spPr>
          <a:xfrm>
            <a:off x="1304925" y="3570716"/>
            <a:ext cx="9372600" cy="923330"/>
          </a:xfrm>
          <a:prstGeom prst="rect">
            <a:avLst/>
          </a:prstGeom>
          <a:noFill/>
        </p:spPr>
        <p:txBody>
          <a:bodyPr wrap="square" rtlCol="0">
            <a:spAutoFit/>
          </a:bodyPr>
          <a:lstStyle/>
          <a:p>
            <a:r>
              <a:rPr lang="en-IN" dirty="0"/>
              <a:t>Obtaining frequency of occurrence of all venues for each street and finally consolidating them into the </a:t>
            </a:r>
            <a:endParaRPr lang="en-IN" b="1" dirty="0"/>
          </a:p>
          <a:p>
            <a:r>
              <a:rPr lang="en-IN" dirty="0"/>
              <a:t>10 most common venues for each street.</a:t>
            </a:r>
            <a:endParaRPr lang="en-IN" b="1" dirty="0"/>
          </a:p>
          <a:p>
            <a:endParaRPr lang="en-IN" dirty="0"/>
          </a:p>
        </p:txBody>
      </p:sp>
    </p:spTree>
    <p:extLst>
      <p:ext uri="{BB962C8B-B14F-4D97-AF65-F5344CB8AC3E}">
        <p14:creationId xmlns:p14="http://schemas.microsoft.com/office/powerpoint/2010/main" val="293955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FDEA7AA-71EB-43AD-91E9-4ED71FDBF955}"/>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Streets of London : folium</a:t>
            </a:r>
          </a:p>
        </p:txBody>
      </p:sp>
      <p:cxnSp>
        <p:nvCxnSpPr>
          <p:cNvPr id="21" name="Straight Connector 20">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4" name="Rectangle 23">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E76C3352-7AE3-4CC2-AAF9-C5291B6B2A5D}"/>
              </a:ext>
            </a:extLst>
          </p:cNvPr>
          <p:cNvPicPr>
            <a:picLocks noGrp="1"/>
          </p:cNvPicPr>
          <p:nvPr>
            <p:ph idx="1"/>
          </p:nvPr>
        </p:nvPicPr>
        <p:blipFill rotWithShape="1">
          <a:blip r:embed="rId3"/>
          <a:srcRect r="55" b="-1"/>
          <a:stretch/>
        </p:blipFill>
        <p:spPr>
          <a:xfrm>
            <a:off x="4618374" y="1116345"/>
            <a:ext cx="6282919" cy="3866172"/>
          </a:xfrm>
          <a:prstGeom prst="rect">
            <a:avLst/>
          </a:prstGeom>
        </p:spPr>
      </p:pic>
      <p:pic>
        <p:nvPicPr>
          <p:cNvPr id="27" name="Picture 26">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9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51134C-E4BB-4FF0-9FCD-A8E5649E7FCC}"/>
              </a:ext>
            </a:extLst>
          </p:cNvPr>
          <p:cNvSpPr txBox="1"/>
          <p:nvPr/>
        </p:nvSpPr>
        <p:spPr>
          <a:xfrm>
            <a:off x="577049" y="408373"/>
            <a:ext cx="7998780" cy="1323439"/>
          </a:xfrm>
          <a:prstGeom prst="rect">
            <a:avLst/>
          </a:prstGeom>
          <a:noFill/>
        </p:spPr>
        <p:txBody>
          <a:bodyPr wrap="square" rtlCol="0">
            <a:spAutoFit/>
          </a:bodyPr>
          <a:lstStyle/>
          <a:p>
            <a:r>
              <a:rPr lang="en-IN" sz="2000" b="1" dirty="0"/>
              <a:t>K-MEANS CLUSTERING :</a:t>
            </a:r>
          </a:p>
          <a:p>
            <a:r>
              <a:rPr lang="en-IN" sz="2000" dirty="0"/>
              <a:t>The areas were segmented into five clusters and visualized in order to draw conclusions on which cluster or localities would be preferred over the other.</a:t>
            </a:r>
            <a:endParaRPr lang="en-IN" sz="2000" b="1" dirty="0"/>
          </a:p>
          <a:p>
            <a:endParaRPr lang="en-IN" sz="2000" dirty="0"/>
          </a:p>
        </p:txBody>
      </p:sp>
      <p:pic>
        <p:nvPicPr>
          <p:cNvPr id="6" name="Picture 5">
            <a:extLst>
              <a:ext uri="{FF2B5EF4-FFF2-40B4-BE49-F238E27FC236}">
                <a16:creationId xmlns:a16="http://schemas.microsoft.com/office/drawing/2014/main" id="{3C1A9020-416E-486C-A079-E07CB884E9C5}"/>
              </a:ext>
            </a:extLst>
          </p:cNvPr>
          <p:cNvPicPr/>
          <p:nvPr/>
        </p:nvPicPr>
        <p:blipFill>
          <a:blip r:embed="rId2"/>
          <a:stretch>
            <a:fillRect/>
          </a:stretch>
        </p:blipFill>
        <p:spPr>
          <a:xfrm>
            <a:off x="470769" y="1757189"/>
            <a:ext cx="5731510" cy="2086842"/>
          </a:xfrm>
          <a:prstGeom prst="rect">
            <a:avLst/>
          </a:prstGeom>
        </p:spPr>
      </p:pic>
      <p:sp>
        <p:nvSpPr>
          <p:cNvPr id="5" name="TextBox 4">
            <a:extLst>
              <a:ext uri="{FF2B5EF4-FFF2-40B4-BE49-F238E27FC236}">
                <a16:creationId xmlns:a16="http://schemas.microsoft.com/office/drawing/2014/main" id="{07ECCBF2-8EDF-428E-B14B-9DBF7F305990}"/>
              </a:ext>
            </a:extLst>
          </p:cNvPr>
          <p:cNvSpPr txBox="1"/>
          <p:nvPr/>
        </p:nvSpPr>
        <p:spPr>
          <a:xfrm>
            <a:off x="470769" y="4237107"/>
            <a:ext cx="5779363" cy="369332"/>
          </a:xfrm>
          <a:prstGeom prst="rect">
            <a:avLst/>
          </a:prstGeom>
          <a:noFill/>
        </p:spPr>
        <p:txBody>
          <a:bodyPr wrap="square" rtlCol="0">
            <a:spAutoFit/>
          </a:bodyPr>
          <a:lstStyle/>
          <a:p>
            <a:r>
              <a:rPr lang="en-IN" dirty="0"/>
              <a:t>Adding cluster labels</a:t>
            </a:r>
          </a:p>
        </p:txBody>
      </p:sp>
      <p:pic>
        <p:nvPicPr>
          <p:cNvPr id="8" name="Picture 7">
            <a:extLst>
              <a:ext uri="{FF2B5EF4-FFF2-40B4-BE49-F238E27FC236}">
                <a16:creationId xmlns:a16="http://schemas.microsoft.com/office/drawing/2014/main" id="{A73CE4F2-766A-4859-9425-B3FBBBE5103A}"/>
              </a:ext>
            </a:extLst>
          </p:cNvPr>
          <p:cNvPicPr/>
          <p:nvPr/>
        </p:nvPicPr>
        <p:blipFill>
          <a:blip r:embed="rId3"/>
          <a:stretch>
            <a:fillRect/>
          </a:stretch>
        </p:blipFill>
        <p:spPr>
          <a:xfrm>
            <a:off x="6096000" y="1737833"/>
            <a:ext cx="5518951" cy="2095500"/>
          </a:xfrm>
          <a:prstGeom prst="rect">
            <a:avLst/>
          </a:prstGeom>
        </p:spPr>
      </p:pic>
      <p:sp>
        <p:nvSpPr>
          <p:cNvPr id="7" name="TextBox 6">
            <a:extLst>
              <a:ext uri="{FF2B5EF4-FFF2-40B4-BE49-F238E27FC236}">
                <a16:creationId xmlns:a16="http://schemas.microsoft.com/office/drawing/2014/main" id="{C422DA0E-226A-4E99-833F-914C06FED6A4}"/>
              </a:ext>
            </a:extLst>
          </p:cNvPr>
          <p:cNvSpPr txBox="1"/>
          <p:nvPr/>
        </p:nvSpPr>
        <p:spPr>
          <a:xfrm>
            <a:off x="6057403" y="4237107"/>
            <a:ext cx="5036851" cy="369332"/>
          </a:xfrm>
          <a:prstGeom prst="rect">
            <a:avLst/>
          </a:prstGeom>
          <a:noFill/>
        </p:spPr>
        <p:txBody>
          <a:bodyPr wrap="square" rtlCol="0">
            <a:spAutoFit/>
          </a:bodyPr>
          <a:lstStyle/>
          <a:p>
            <a:r>
              <a:rPr lang="en-IN" dirty="0"/>
              <a:t>Cluster 1 and 2</a:t>
            </a:r>
          </a:p>
        </p:txBody>
      </p:sp>
    </p:spTree>
    <p:extLst>
      <p:ext uri="{BB962C8B-B14F-4D97-AF65-F5344CB8AC3E}">
        <p14:creationId xmlns:p14="http://schemas.microsoft.com/office/powerpoint/2010/main" val="52319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FA7F2CF9-195A-4FBA-B574-4385B83577A9}"/>
              </a:ext>
            </a:extLst>
          </p:cNvPr>
          <p:cNvSpPr txBox="1"/>
          <p:nvPr/>
        </p:nvSpPr>
        <p:spPr>
          <a:xfrm>
            <a:off x="659301" y="1474969"/>
            <a:ext cx="2823919" cy="1868760"/>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u="sng" cap="all" dirty="0">
                <a:latin typeface="+mj-lt"/>
                <a:ea typeface="+mj-ea"/>
                <a:cs typeface="+mj-cs"/>
              </a:rPr>
              <a:t>Cluster </a:t>
            </a:r>
            <a:r>
              <a:rPr lang="en-US" sz="2400" u="sng" cap="all" dirty="0">
                <a:latin typeface="+mj-lt"/>
                <a:ea typeface="+mj-ea"/>
                <a:cs typeface="+mj-cs"/>
              </a:rPr>
              <a:t>Visualization</a:t>
            </a:r>
            <a:r>
              <a:rPr lang="en-US" sz="3600" u="sng" cap="all" dirty="0">
                <a:latin typeface="+mj-lt"/>
                <a:ea typeface="+mj-ea"/>
                <a:cs typeface="+mj-cs"/>
              </a:rPr>
              <a:t> :</a:t>
            </a:r>
          </a:p>
        </p:txBody>
      </p:sp>
      <p:cxnSp>
        <p:nvCxnSpPr>
          <p:cNvPr id="20" name="Straight Connector 19">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2" name="Group 21">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3" name="Rectangle 22">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7E5532-BC43-4323-8353-CECF8CAC8CEB}"/>
              </a:ext>
            </a:extLst>
          </p:cNvPr>
          <p:cNvPicPr>
            <a:picLocks noChangeAspect="1"/>
          </p:cNvPicPr>
          <p:nvPr/>
        </p:nvPicPr>
        <p:blipFill>
          <a:blip r:embed="rId3"/>
          <a:stretch>
            <a:fillRect/>
          </a:stretch>
        </p:blipFill>
        <p:spPr>
          <a:xfrm>
            <a:off x="4618374" y="1172409"/>
            <a:ext cx="6282919" cy="3754044"/>
          </a:xfrm>
          <a:prstGeom prst="rect">
            <a:avLst/>
          </a:prstGeom>
        </p:spPr>
      </p:pic>
      <p:pic>
        <p:nvPicPr>
          <p:cNvPr id="28" name="Picture 27">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93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graphicFrame>
        <p:nvGraphicFramePr>
          <p:cNvPr id="4" name="TextBox 1">
            <a:extLst>
              <a:ext uri="{FF2B5EF4-FFF2-40B4-BE49-F238E27FC236}">
                <a16:creationId xmlns:a16="http://schemas.microsoft.com/office/drawing/2014/main" id="{037095CA-267D-451B-855E-88627E1E82BE}"/>
              </a:ext>
            </a:extLst>
          </p:cNvPr>
          <p:cNvGraphicFramePr/>
          <p:nvPr>
            <p:extLst>
              <p:ext uri="{D42A27DB-BD31-4B8C-83A1-F6EECF244321}">
                <p14:modId xmlns:p14="http://schemas.microsoft.com/office/powerpoint/2010/main" val="3935314451"/>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516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30384-3F6D-4748-A1A8-2B2935CFDAE3}"/>
              </a:ext>
            </a:extLst>
          </p:cNvPr>
          <p:cNvPicPr/>
          <p:nvPr/>
        </p:nvPicPr>
        <p:blipFill>
          <a:blip r:embed="rId2"/>
          <a:stretch>
            <a:fillRect/>
          </a:stretch>
        </p:blipFill>
        <p:spPr>
          <a:xfrm>
            <a:off x="6443591" y="1323764"/>
            <a:ext cx="5159675" cy="2902316"/>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A4459B09-5B28-4372-A4A4-0BF5984E9BC7}"/>
              </a:ext>
            </a:extLst>
          </p:cNvPr>
          <p:cNvPicPr/>
          <p:nvPr/>
        </p:nvPicPr>
        <p:blipFill>
          <a:blip r:embed="rId3"/>
          <a:stretch>
            <a:fillRect/>
          </a:stretch>
        </p:blipFill>
        <p:spPr>
          <a:xfrm>
            <a:off x="345774" y="1323764"/>
            <a:ext cx="5159676" cy="2837820"/>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828D9AE1-4604-4AC8-BFCA-C1C1B3116A68}"/>
              </a:ext>
            </a:extLst>
          </p:cNvPr>
          <p:cNvSpPr txBox="1"/>
          <p:nvPr/>
        </p:nvSpPr>
        <p:spPr>
          <a:xfrm>
            <a:off x="495300" y="4533900"/>
            <a:ext cx="4943475" cy="369332"/>
          </a:xfrm>
          <a:prstGeom prst="rect">
            <a:avLst/>
          </a:prstGeom>
          <a:noFill/>
        </p:spPr>
        <p:txBody>
          <a:bodyPr wrap="square" rtlCol="0">
            <a:spAutoFit/>
          </a:bodyPr>
          <a:lstStyle/>
          <a:p>
            <a:r>
              <a:rPr lang="en-IN" dirty="0"/>
              <a:t>Venue categories based on count of venues</a:t>
            </a:r>
          </a:p>
        </p:txBody>
      </p:sp>
      <p:sp>
        <p:nvSpPr>
          <p:cNvPr id="5" name="TextBox 4">
            <a:extLst>
              <a:ext uri="{FF2B5EF4-FFF2-40B4-BE49-F238E27FC236}">
                <a16:creationId xmlns:a16="http://schemas.microsoft.com/office/drawing/2014/main" id="{298D6B5B-D2A5-473B-B6D9-9AA5C9D3B255}"/>
              </a:ext>
            </a:extLst>
          </p:cNvPr>
          <p:cNvSpPr txBox="1"/>
          <p:nvPr/>
        </p:nvSpPr>
        <p:spPr>
          <a:xfrm>
            <a:off x="6443591" y="4533900"/>
            <a:ext cx="5159675" cy="369332"/>
          </a:xfrm>
          <a:prstGeom prst="rect">
            <a:avLst/>
          </a:prstGeom>
          <a:noFill/>
        </p:spPr>
        <p:txBody>
          <a:bodyPr wrap="square" rtlCol="0">
            <a:spAutoFit/>
          </a:bodyPr>
          <a:lstStyle/>
          <a:p>
            <a:r>
              <a:rPr lang="en-IN" dirty="0"/>
              <a:t>Transformation of venue categories</a:t>
            </a:r>
          </a:p>
        </p:txBody>
      </p:sp>
    </p:spTree>
    <p:extLst>
      <p:ext uri="{BB962C8B-B14F-4D97-AF65-F5344CB8AC3E}">
        <p14:creationId xmlns:p14="http://schemas.microsoft.com/office/powerpoint/2010/main" val="812684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7155FF3D-67DE-4CE4-BE30-022C07E96943}"/>
              </a:ext>
            </a:extLst>
          </p:cNvPr>
          <p:cNvSpPr txBox="1"/>
          <p:nvPr/>
        </p:nvSpPr>
        <p:spPr>
          <a:xfrm>
            <a:off x="659301" y="1474969"/>
            <a:ext cx="2823919" cy="1868760"/>
          </a:xfrm>
          <a:prstGeom prst="rect">
            <a:avLst/>
          </a:prstGeom>
        </p:spPr>
        <p:txBody>
          <a:bodyPr vert="horz" lIns="91440" tIns="45720" rIns="91440" bIns="0" rtlCol="0" anchor="b">
            <a:normAutofit/>
          </a:bodyPr>
          <a:lstStyle/>
          <a:p>
            <a:r>
              <a:rPr lang="en-IN" dirty="0"/>
              <a:t>COMPARISON OF CLUSTERS BASED ON NUMBER OF OCCURENCES OF EACH CATEGORY</a:t>
            </a:r>
            <a:endParaRPr lang="en-IN" b="1" dirty="0"/>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1F65C4-C066-4AB4-8E4C-6591487D439C}"/>
              </a:ext>
            </a:extLst>
          </p:cNvPr>
          <p:cNvPicPr/>
          <p:nvPr/>
        </p:nvPicPr>
        <p:blipFill>
          <a:blip r:embed="rId3"/>
          <a:stretch>
            <a:fillRect/>
          </a:stretch>
        </p:blipFill>
        <p:spPr>
          <a:xfrm>
            <a:off x="4852938" y="1116345"/>
            <a:ext cx="5813791" cy="3866172"/>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4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C77EEE-A9FF-4196-997C-7E78B930D718}"/>
              </a:ext>
            </a:extLst>
          </p:cNvPr>
          <p:cNvSpPr txBox="1"/>
          <p:nvPr/>
        </p:nvSpPr>
        <p:spPr>
          <a:xfrm>
            <a:off x="5231958" y="605896"/>
            <a:ext cx="5923721" cy="5646208"/>
          </a:xfrm>
          <a:prstGeom prst="rect">
            <a:avLst/>
          </a:prstGeom>
        </p:spPr>
        <p:txBody>
          <a:bodyPr vert="horz" lIns="0" tIns="45720" rIns="0" bIns="45720" rtlCol="0" anchor="ctr">
            <a:normAutofit/>
          </a:bodyPr>
          <a:lstStyle/>
          <a:p>
            <a:pPr>
              <a:spcAft>
                <a:spcPts val="600"/>
              </a:spcAft>
              <a:buFont typeface="Calibri" panose="020F0502020204030204" pitchFamily="34" charset="0"/>
            </a:pPr>
            <a:r>
              <a:rPr lang="en-US" sz="2400" dirty="0">
                <a:solidFill>
                  <a:schemeClr val="tx1">
                    <a:lumMod val="75000"/>
                    <a:lumOff val="25000"/>
                  </a:schemeClr>
                </a:solidFill>
              </a:rPr>
              <a:t>TABLE OF CONTENTS :</a:t>
            </a:r>
          </a:p>
          <a:p>
            <a:pPr>
              <a:spcAft>
                <a:spcPts val="600"/>
              </a:spcAft>
              <a:buFont typeface="Calibri" panose="020F0502020204030204" pitchFamily="34" charset="0"/>
            </a:pPr>
            <a:endParaRPr lang="en-US" sz="2400" dirty="0">
              <a:solidFill>
                <a:schemeClr val="tx1">
                  <a:lumMod val="75000"/>
                  <a:lumOff val="25000"/>
                </a:schemeClr>
              </a:solidFill>
            </a:endParaRP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INTRODUCTION</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DATA SECTION</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METHODOLOGY</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RESULTS</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DISCUSSION</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ACKNOWLEDGEMENT</a:t>
            </a:r>
          </a:p>
          <a:p>
            <a:pPr marL="285750" indent="-285750">
              <a:spcAft>
                <a:spcPts val="600"/>
              </a:spcAft>
              <a:buFont typeface="Calibri" panose="020F0502020204030204" pitchFamily="34" charset="0"/>
              <a:buChar char="•"/>
            </a:pPr>
            <a:r>
              <a:rPr lang="en-US" sz="2400" dirty="0">
                <a:solidFill>
                  <a:schemeClr val="tx1">
                    <a:lumMod val="75000"/>
                    <a:lumOff val="25000"/>
                  </a:schemeClr>
                </a:solidFill>
              </a:rPr>
              <a:t>CONCLUSION</a:t>
            </a:r>
          </a:p>
        </p:txBody>
      </p:sp>
    </p:spTree>
    <p:extLst>
      <p:ext uri="{BB962C8B-B14F-4D97-AF65-F5344CB8AC3E}">
        <p14:creationId xmlns:p14="http://schemas.microsoft.com/office/powerpoint/2010/main" val="80222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A5E6D5-2E27-4A5B-8350-6BE3A8E86041}"/>
              </a:ext>
            </a:extLst>
          </p:cNvPr>
          <p:cNvSpPr/>
          <p:nvPr/>
        </p:nvSpPr>
        <p:spPr>
          <a:xfrm>
            <a:off x="628650" y="555189"/>
            <a:ext cx="10477500" cy="2677656"/>
          </a:xfrm>
          <a:prstGeom prst="rect">
            <a:avLst/>
          </a:prstGeom>
        </p:spPr>
        <p:txBody>
          <a:bodyPr wrap="square">
            <a:spAutoFit/>
          </a:bodyPr>
          <a:lstStyle/>
          <a:p>
            <a:r>
              <a:rPr lang="en-US" sz="2400" dirty="0">
                <a:solidFill>
                  <a:srgbClr val="000000"/>
                </a:solidFill>
                <a:latin typeface="ibm-plex-sans"/>
              </a:rPr>
              <a:t>As it can be clearly observed clusters 0,1 and 3 have most of the amenities. Cluster 0 has a larger number of educational institutions in the vicinity , a residential place with moderately appropriate facilities. Cluster 1 has quite a large number of outliers and moderately placed amenities. Cluster 3 is observed to have higher counts of all categories though their mean and quartile ranges are smaller.</a:t>
            </a:r>
          </a:p>
          <a:p>
            <a:r>
              <a:rPr lang="en-US" sz="2400" dirty="0">
                <a:solidFill>
                  <a:srgbClr val="000000"/>
                </a:solidFill>
                <a:latin typeface="ibm-plex-sans"/>
              </a:rPr>
              <a:t>Hence , the localities have been clustered , priced and observed and the following results have been drawn.</a:t>
            </a:r>
            <a:endParaRPr lang="en-US" sz="2400" b="0" i="0" dirty="0">
              <a:solidFill>
                <a:srgbClr val="000000"/>
              </a:solidFill>
              <a:effectLst/>
              <a:latin typeface="ibm-plex-sans"/>
            </a:endParaRPr>
          </a:p>
        </p:txBody>
      </p:sp>
    </p:spTree>
    <p:extLst>
      <p:ext uri="{BB962C8B-B14F-4D97-AF65-F5344CB8AC3E}">
        <p14:creationId xmlns:p14="http://schemas.microsoft.com/office/powerpoint/2010/main" val="18043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43D5-AF03-48C1-943E-5F8C9B4430D6}"/>
              </a:ext>
            </a:extLst>
          </p:cNvPr>
          <p:cNvSpPr txBox="1"/>
          <p:nvPr/>
        </p:nvSpPr>
        <p:spPr>
          <a:xfrm>
            <a:off x="257452" y="301841"/>
            <a:ext cx="11540971" cy="5509200"/>
          </a:xfrm>
          <a:prstGeom prst="rect">
            <a:avLst/>
          </a:prstGeom>
          <a:noFill/>
        </p:spPr>
        <p:txBody>
          <a:bodyPr wrap="square" rtlCol="0">
            <a:spAutoFit/>
          </a:bodyPr>
          <a:lstStyle/>
          <a:p>
            <a:r>
              <a:rPr lang="en-IN" sz="1600" b="1" u="sng" dirty="0"/>
              <a:t>Results :</a:t>
            </a:r>
            <a:endParaRPr lang="en-IN" sz="1600" b="1" dirty="0"/>
          </a:p>
          <a:p>
            <a:r>
              <a:rPr lang="en-IN" sz="1600" dirty="0"/>
              <a:t>As per the scope of this project the following results were observed :</a:t>
            </a:r>
          </a:p>
          <a:p>
            <a:pPr lvl="0"/>
            <a:r>
              <a:rPr lang="en-IN" sz="1600" dirty="0"/>
              <a:t>Average house considered for the project is between £2,000,000 - £3,000,000 which was determined based on mean price of £2,202,125</a:t>
            </a:r>
          </a:p>
          <a:p>
            <a:pPr lvl="0"/>
            <a:r>
              <a:rPr lang="en-IN" sz="1600" dirty="0"/>
              <a:t>From the pricing statistics , it can be observed that 50% of the localities have a mean price of 2,400,000 pounds and a major 75% make up for a price value of 2,650,000 pounds which is a good price representative range.</a:t>
            </a:r>
          </a:p>
          <a:p>
            <a:pPr lvl="0"/>
            <a:r>
              <a:rPr lang="en-IN" sz="1600" dirty="0"/>
              <a:t>The streets of London were segmented into five clusters.</a:t>
            </a:r>
          </a:p>
          <a:p>
            <a:pPr lvl="1"/>
            <a:r>
              <a:rPr lang="en-IN" sz="1600" dirty="0"/>
              <a:t>Cluster 0 – approximate price range (2,000,000-2,150,000)</a:t>
            </a:r>
          </a:p>
          <a:p>
            <a:pPr lvl="1"/>
            <a:r>
              <a:rPr lang="en-IN" sz="1600" dirty="0"/>
              <a:t>Cluster 1 – approximate price range (2,650,000-2,800,000)</a:t>
            </a:r>
          </a:p>
          <a:p>
            <a:pPr lvl="1"/>
            <a:r>
              <a:rPr lang="en-IN" sz="1600" dirty="0"/>
              <a:t>Cluster 2 – approximate price range (2,150,000-2,350,000)</a:t>
            </a:r>
          </a:p>
          <a:p>
            <a:pPr lvl="1"/>
            <a:r>
              <a:rPr lang="en-IN" sz="1600" dirty="0"/>
              <a:t>Cluster 3 – approximate price range (2,810,000-3,000,000)</a:t>
            </a:r>
          </a:p>
          <a:p>
            <a:pPr lvl="1"/>
            <a:r>
              <a:rPr lang="en-IN" sz="1600" dirty="0"/>
              <a:t>Cluster 4 – approximate price range (2,350,000-2,500,000)</a:t>
            </a:r>
          </a:p>
          <a:p>
            <a:pPr lvl="0"/>
            <a:r>
              <a:rPr lang="en-IN" sz="1600" dirty="0"/>
              <a:t>All clusters had ample restaurants and recreational facilities in the vicinity.</a:t>
            </a:r>
          </a:p>
          <a:p>
            <a:pPr lvl="0"/>
            <a:r>
              <a:rPr lang="en-IN" sz="1600" dirty="0"/>
              <a:t>The clusters were viewed on the map.</a:t>
            </a:r>
          </a:p>
          <a:p>
            <a:pPr lvl="0"/>
            <a:r>
              <a:rPr lang="en-IN" sz="1600" dirty="0"/>
              <a:t>With respect to proximity of prominent amenities in each location , from a general perspective it can be observed that cluster 0 ,cluster 1 and cluster 3 have the most prominent number of venue categories.</a:t>
            </a:r>
          </a:p>
          <a:p>
            <a:pPr lvl="0"/>
            <a:r>
              <a:rPr lang="en-IN" sz="1600" dirty="0"/>
              <a:t>cluster 0 has the least pricing , more educational institutions , preferable transportation and professional locations in the vicinity. cluster 1 has a large number of outliers with a comparatively small range of facilities. However , it is still a preferred location for residence and has a comparatively higher pricing range. cluster 3 has the highest pricing range in the average scale , however it is still affordable and has enumerable benefits and facilities with the highest occurrence of amenities - educational institutions, food , nightlife, transportation and highest number of residencies as well.</a:t>
            </a:r>
          </a:p>
          <a:p>
            <a:pPr lvl="0"/>
            <a:r>
              <a:rPr lang="en-IN" sz="1600" dirty="0"/>
              <a:t>The clusters were compared in order to draw inferences on the best cluster using exploratory analysis - box plots</a:t>
            </a:r>
          </a:p>
          <a:p>
            <a:endParaRPr lang="en-IN" sz="1600" dirty="0"/>
          </a:p>
        </p:txBody>
      </p:sp>
    </p:spTree>
    <p:extLst>
      <p:ext uri="{BB962C8B-B14F-4D97-AF65-F5344CB8AC3E}">
        <p14:creationId xmlns:p14="http://schemas.microsoft.com/office/powerpoint/2010/main" val="71407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1C3101-4ED7-44B3-9DE5-AFD329E55B71}"/>
              </a:ext>
            </a:extLst>
          </p:cNvPr>
          <p:cNvSpPr txBox="1"/>
          <p:nvPr/>
        </p:nvSpPr>
        <p:spPr>
          <a:xfrm>
            <a:off x="534140" y="229525"/>
            <a:ext cx="11123720" cy="5909310"/>
          </a:xfrm>
          <a:prstGeom prst="rect">
            <a:avLst/>
          </a:prstGeom>
          <a:noFill/>
        </p:spPr>
        <p:txBody>
          <a:bodyPr wrap="square" rtlCol="0">
            <a:spAutoFit/>
          </a:bodyPr>
          <a:lstStyle/>
          <a:p>
            <a:r>
              <a:rPr lang="en-IN" b="1" u="sng" dirty="0"/>
              <a:t>DISCUSSION</a:t>
            </a:r>
            <a:r>
              <a:rPr lang="en-IN" dirty="0"/>
              <a:t>:</a:t>
            </a:r>
            <a:endParaRPr lang="en-IN" b="1" dirty="0"/>
          </a:p>
          <a:p>
            <a:r>
              <a:rPr lang="en-IN" dirty="0"/>
              <a:t>Despite the economic crisis , from the data acquired , it can be observed that there is good affordable housing within a range of about £2,000,000 - £3,000,000 in London with almost 414 streets predominantly falling in the range. In order to increase the stake of preferences the venues in the vicinity of each street were viewed and it can be observed that there are plenty of restaurants and eateries in the vicinity of each street. When it comes to schools, local stores , work place, transportation etc , which are extremely important to family residents it can be observed that cluster 3 has the most number and occurrence of various amenities followed by cluster 0.In terms of pricing however cluster 0 is cheaper than cluster 3. This helps with deriving conclusions on the order of precedence of clusters as follows: In terms of pricing ,order of precedence would be :</a:t>
            </a:r>
          </a:p>
          <a:p>
            <a:pPr lvl="0"/>
            <a:r>
              <a:rPr lang="en-IN" dirty="0"/>
              <a:t>cluster 0</a:t>
            </a:r>
          </a:p>
          <a:p>
            <a:pPr lvl="0"/>
            <a:r>
              <a:rPr lang="en-IN" dirty="0"/>
              <a:t>cluster 1</a:t>
            </a:r>
          </a:p>
          <a:p>
            <a:pPr lvl="0"/>
            <a:r>
              <a:rPr lang="en-IN" dirty="0"/>
              <a:t>cluster 3 </a:t>
            </a:r>
          </a:p>
          <a:p>
            <a:r>
              <a:rPr lang="en-IN" dirty="0"/>
              <a:t>In terms of pricing and amenities combined :</a:t>
            </a:r>
          </a:p>
          <a:p>
            <a:pPr lvl="0"/>
            <a:r>
              <a:rPr lang="en-IN" dirty="0"/>
              <a:t>cluster 3</a:t>
            </a:r>
          </a:p>
          <a:p>
            <a:pPr lvl="0"/>
            <a:r>
              <a:rPr lang="en-IN" dirty="0"/>
              <a:t>cluster 0</a:t>
            </a:r>
          </a:p>
          <a:p>
            <a:pPr lvl="0"/>
            <a:r>
              <a:rPr lang="en-IN" dirty="0"/>
              <a:t>cluster 1</a:t>
            </a:r>
          </a:p>
          <a:p>
            <a:r>
              <a:rPr lang="en-IN" dirty="0"/>
              <a:t>It depends on the preference of the customer , However places like Croydon, Colindale, Bromley, Hornchurch, Woolwich, Leytonstone, Brentford and Crystal Palace belonging to these above mentioned clusters can definitely be recommended.</a:t>
            </a:r>
          </a:p>
          <a:p>
            <a:r>
              <a:rPr lang="en-IN" dirty="0"/>
              <a:t> </a:t>
            </a:r>
            <a:endParaRPr lang="en-IN" b="1" dirty="0"/>
          </a:p>
          <a:p>
            <a:r>
              <a:rPr lang="en-IN" dirty="0"/>
              <a:t> </a:t>
            </a:r>
            <a:endParaRPr lang="en-IN" b="1" dirty="0"/>
          </a:p>
        </p:txBody>
      </p:sp>
    </p:spTree>
    <p:extLst>
      <p:ext uri="{BB962C8B-B14F-4D97-AF65-F5344CB8AC3E}">
        <p14:creationId xmlns:p14="http://schemas.microsoft.com/office/powerpoint/2010/main" val="70298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464308-465E-4252-9880-A4C801C99E99}"/>
              </a:ext>
            </a:extLst>
          </p:cNvPr>
          <p:cNvSpPr txBox="1"/>
          <p:nvPr/>
        </p:nvSpPr>
        <p:spPr>
          <a:xfrm>
            <a:off x="488272" y="355107"/>
            <a:ext cx="10857390" cy="4893647"/>
          </a:xfrm>
          <a:prstGeom prst="rect">
            <a:avLst/>
          </a:prstGeom>
          <a:noFill/>
        </p:spPr>
        <p:txBody>
          <a:bodyPr wrap="square" rtlCol="0">
            <a:spAutoFit/>
          </a:bodyPr>
          <a:lstStyle/>
          <a:p>
            <a:r>
              <a:rPr lang="en-IN" sz="2400" b="1" u="sng" dirty="0"/>
              <a:t>CONCLUSION:</a:t>
            </a:r>
            <a:endParaRPr lang="en-IN" sz="2400" b="1" dirty="0"/>
          </a:p>
          <a:p>
            <a:r>
              <a:rPr lang="en-IN" sz="2400" b="1" dirty="0"/>
              <a:t> </a:t>
            </a:r>
          </a:p>
          <a:p>
            <a:r>
              <a:rPr lang="en-IN" dirty="0"/>
              <a:t>The scope of the project was to address the question of preferable housing suggestions to real estate agencies and real estate clientele interested in purchasing their own independent homes. In lieu with the expectation , localities with affordable residences were clustered , visualized and the ones with best amenities were deduced in order to render valuable suggestions to the target audience. Through the course of the project it was observed that comparatively cheaper and good quality homes are available in London and just that one needs to be on the lookout for it. The most dominant cluster was cluster 3 followed by cluster 0 while taking both amenities and pricing into consideration and some of the most predominant localities were found to be Croydon, Colindale, Bromley, Hornchurch, Woolwich, Leytonstone, Brentford and Crystal Palace.</a:t>
            </a:r>
            <a:br>
              <a:rPr lang="en-IN" dirty="0"/>
            </a:br>
            <a:r>
              <a:rPr lang="en-IN" dirty="0"/>
              <a:t>Thus , I believe the project has addressed 60% of the housing issue. However there is a broader scope for further in depth analysis to suggest housing not just based on vicinity and pricing but also on the type of housing ,transportation, design and alternatives to amazing and yet affordable architectural constructs such as rooftop housing , bridged housing etc with more advanced exploratory analysis and machine learning techniques..</a:t>
            </a:r>
            <a:endParaRPr lang="en-IN" b="1" dirty="0"/>
          </a:p>
          <a:p>
            <a:r>
              <a:rPr lang="en-IN" sz="2400" dirty="0"/>
              <a:t> </a:t>
            </a:r>
            <a:endParaRPr lang="en-IN" sz="2400" b="1" dirty="0"/>
          </a:p>
          <a:p>
            <a:endParaRPr lang="en-IN" sz="2400" dirty="0"/>
          </a:p>
        </p:txBody>
      </p:sp>
    </p:spTree>
    <p:extLst>
      <p:ext uri="{BB962C8B-B14F-4D97-AF65-F5344CB8AC3E}">
        <p14:creationId xmlns:p14="http://schemas.microsoft.com/office/powerpoint/2010/main" val="3869060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7D92DB58-1B26-4AFE-B6AC-599214A46435}"/>
              </a:ext>
            </a:extLst>
          </p:cNvPr>
          <p:cNvSpPr txBox="1"/>
          <p:nvPr/>
        </p:nvSpPr>
        <p:spPr>
          <a:xfrm>
            <a:off x="1452616" y="962902"/>
            <a:ext cx="4176384" cy="238082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4800" cap="all" dirty="0">
                <a:ln w="3175" cmpd="sng">
                  <a:noFill/>
                </a:ln>
                <a:latin typeface="+mj-lt"/>
                <a:ea typeface="+mj-ea"/>
                <a:cs typeface="+mj-cs"/>
              </a:rPr>
              <a:t>                      THANK YOU</a:t>
            </a:r>
          </a:p>
        </p:txBody>
      </p:sp>
      <p:cxnSp>
        <p:nvCxnSpPr>
          <p:cNvPr id="23" name="Straight Connector 2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Graphic 5" descr="Handshake">
            <a:extLst>
              <a:ext uri="{FF2B5EF4-FFF2-40B4-BE49-F238E27FC236}">
                <a16:creationId xmlns:a16="http://schemas.microsoft.com/office/drawing/2014/main" id="{933C869B-41BB-4FAC-9A81-8EA635A042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4251" y="805583"/>
            <a:ext cx="4660762" cy="4660762"/>
          </a:xfrm>
          <a:prstGeom prst="rect">
            <a:avLst/>
          </a:prstGeom>
        </p:spPr>
      </p:pic>
      <p:pic>
        <p:nvPicPr>
          <p:cNvPr id="25" name="Picture 2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11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3E3E-08BE-4642-AEA9-36144A17B501}"/>
              </a:ext>
            </a:extLst>
          </p:cNvPr>
          <p:cNvSpPr>
            <a:spLocks noGrp="1"/>
          </p:cNvSpPr>
          <p:nvPr>
            <p:ph type="title"/>
          </p:nvPr>
        </p:nvSpPr>
        <p:spPr>
          <a:xfrm>
            <a:off x="643467" y="516836"/>
            <a:ext cx="3448259" cy="569014"/>
          </a:xfrm>
        </p:spPr>
        <p:txBody>
          <a:bodyPr>
            <a:normAutofit fontScale="90000"/>
          </a:bodyPr>
          <a:lstStyle/>
          <a:p>
            <a:r>
              <a:rPr lang="en-IN" sz="3100" b="1" u="sng" dirty="0">
                <a:solidFill>
                  <a:srgbClr val="FFFFFF"/>
                </a:solidFill>
              </a:rPr>
              <a:t>INTRODUCTION</a:t>
            </a:r>
            <a:r>
              <a:rPr lang="en-IN" sz="3100" dirty="0">
                <a:solidFill>
                  <a:srgbClr val="FFFFFF"/>
                </a:solidFill>
              </a:rPr>
              <a:t> :</a:t>
            </a:r>
          </a:p>
        </p:txBody>
      </p:sp>
      <p:sp>
        <p:nvSpPr>
          <p:cNvPr id="8" name="Content Placeholder 7">
            <a:extLst>
              <a:ext uri="{FF2B5EF4-FFF2-40B4-BE49-F238E27FC236}">
                <a16:creationId xmlns:a16="http://schemas.microsoft.com/office/drawing/2014/main" id="{2FA03F1A-B2BC-48FF-91C9-EA88C3B8C22F}"/>
              </a:ext>
            </a:extLst>
          </p:cNvPr>
          <p:cNvSpPr>
            <a:spLocks noGrp="1"/>
          </p:cNvSpPr>
          <p:nvPr>
            <p:ph idx="1"/>
          </p:nvPr>
        </p:nvSpPr>
        <p:spPr>
          <a:xfrm>
            <a:off x="228600" y="1257300"/>
            <a:ext cx="4772025" cy="4631671"/>
          </a:xfrm>
        </p:spPr>
        <p:txBody>
          <a:bodyPr>
            <a:normAutofit fontScale="85000" lnSpcReduction="10000"/>
          </a:bodyPr>
          <a:lstStyle/>
          <a:p>
            <a:r>
              <a:rPr lang="en-US" sz="1800" dirty="0">
                <a:solidFill>
                  <a:srgbClr val="FFFFFF"/>
                </a:solidFill>
              </a:rPr>
              <a:t>London is one of the most happening places in the UK. Famous for its lavish lifestyle and architecture ,it is one of the most preferred places to reside in.</a:t>
            </a:r>
          </a:p>
          <a:p>
            <a:r>
              <a:rPr lang="en-US" sz="1800" dirty="0">
                <a:solidFill>
                  <a:srgbClr val="FFFFFF"/>
                </a:solidFill>
              </a:rPr>
              <a:t>   </a:t>
            </a:r>
          </a:p>
          <a:p>
            <a:r>
              <a:rPr lang="en-US" sz="1800" dirty="0">
                <a:solidFill>
                  <a:srgbClr val="FFFFFF"/>
                </a:solidFill>
              </a:rPr>
              <a:t> However , owing to the expensive residencies sided by the current economic and financial crisis , housing prices in London have been on an unprecedent rise causing real estate agencies to back out during the downfall.</a:t>
            </a:r>
          </a:p>
          <a:p>
            <a:r>
              <a:rPr lang="en-US" sz="1800" dirty="0">
                <a:solidFill>
                  <a:srgbClr val="FFFFFF"/>
                </a:solidFill>
              </a:rPr>
              <a:t>     Owing to the current scenario , it has indeed become difficult for families wanting to live in independent homes to buy houses of their choice at  affordable prices.</a:t>
            </a:r>
          </a:p>
          <a:p>
            <a:r>
              <a:rPr lang="en-US" sz="1800" dirty="0">
                <a:solidFill>
                  <a:srgbClr val="FFFFFF"/>
                </a:solidFill>
              </a:rPr>
              <a:t>     Thus the question posed is – Is there affordable housing in London? if so where ?Is the locality good and how is the proximity with respect to facilities such as schools , hospitals and restaurants.</a:t>
            </a:r>
          </a:p>
          <a:p>
            <a:endParaRPr lang="en-US" sz="1800" dirty="0">
              <a:solidFill>
                <a:srgbClr val="FFFFFF"/>
              </a:solidFill>
            </a:endParaRPr>
          </a:p>
        </p:txBody>
      </p:sp>
      <p:pic>
        <p:nvPicPr>
          <p:cNvPr id="4" name="Content Placeholder 3">
            <a:extLst>
              <a:ext uri="{FF2B5EF4-FFF2-40B4-BE49-F238E27FC236}">
                <a16:creationId xmlns:a16="http://schemas.microsoft.com/office/drawing/2014/main" id="{C8DD7E9B-4B68-43E2-BC62-E9B0E0A23F79}"/>
              </a:ext>
            </a:extLst>
          </p:cNvPr>
          <p:cNvPicPr>
            <a:picLocks noChangeAspect="1"/>
          </p:cNvPicPr>
          <p:nvPr/>
        </p:nvPicPr>
        <p:blipFill rotWithShape="1">
          <a:blip r:embed="rId2"/>
          <a:srcRect l="14419" r="24581"/>
          <a:stretch/>
        </p:blipFill>
        <p:spPr>
          <a:xfrm>
            <a:off x="5467350" y="10"/>
            <a:ext cx="6724649" cy="6857990"/>
          </a:xfrm>
          <a:prstGeom prst="rect">
            <a:avLst/>
          </a:prstGeom>
        </p:spPr>
      </p:pic>
    </p:spTree>
    <p:extLst>
      <p:ext uri="{BB962C8B-B14F-4D97-AF65-F5344CB8AC3E}">
        <p14:creationId xmlns:p14="http://schemas.microsoft.com/office/powerpoint/2010/main" val="13641134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750047-FF24-4673-9B60-BB6AE697EFAB}"/>
              </a:ext>
            </a:extLst>
          </p:cNvPr>
          <p:cNvSpPr txBox="1"/>
          <p:nvPr/>
        </p:nvSpPr>
        <p:spPr>
          <a:xfrm>
            <a:off x="479394" y="372861"/>
            <a:ext cx="11434439" cy="6278642"/>
          </a:xfrm>
          <a:prstGeom prst="rect">
            <a:avLst/>
          </a:prstGeom>
          <a:noFill/>
        </p:spPr>
        <p:txBody>
          <a:bodyPr wrap="square" rtlCol="0">
            <a:spAutoFit/>
          </a:bodyPr>
          <a:lstStyle/>
          <a:p>
            <a:r>
              <a:rPr lang="en-IN" sz="2400" b="1" u="sng" dirty="0"/>
              <a:t>AIM OF THE PROJECT :</a:t>
            </a:r>
          </a:p>
          <a:p>
            <a:endParaRPr lang="en-IN" b="1" u="sng" dirty="0"/>
          </a:p>
          <a:p>
            <a:r>
              <a:rPr lang="en-US" sz="2400" dirty="0"/>
              <a:t>The project aims at rendering support to those interested in buying their own </a:t>
            </a:r>
            <a:r>
              <a:rPr lang="en-US" sz="2400" dirty="0" err="1"/>
              <a:t>homes,to</a:t>
            </a:r>
            <a:r>
              <a:rPr lang="en-US" sz="2400" dirty="0"/>
              <a:t> help the make wise and effective decisions under ongoing financial and economic constraints.</a:t>
            </a:r>
            <a:endParaRPr lang="en-IN" sz="2400" b="1" u="sng" dirty="0"/>
          </a:p>
          <a:p>
            <a:endParaRPr lang="en-IN" sz="2400" b="1" u="sng" dirty="0"/>
          </a:p>
          <a:p>
            <a:r>
              <a:rPr lang="en-IN" sz="2400" b="1" u="sng" dirty="0"/>
              <a:t>Target audience :</a:t>
            </a:r>
          </a:p>
          <a:p>
            <a:pPr marL="342900" indent="-342900">
              <a:buFont typeface="Arial" panose="020B0604020202020204" pitchFamily="34" charset="0"/>
              <a:buChar char="•"/>
            </a:pPr>
            <a:r>
              <a:rPr lang="en-IN" sz="2400" dirty="0"/>
              <a:t>Families or individuals wanting to purchase independent homes</a:t>
            </a:r>
          </a:p>
          <a:p>
            <a:pPr marL="342900" indent="-342900">
              <a:buFont typeface="Arial" panose="020B0604020202020204" pitchFamily="34" charset="0"/>
              <a:buChar char="•"/>
            </a:pPr>
            <a:r>
              <a:rPr lang="en-IN" sz="2400" dirty="0"/>
              <a:t>Real estate agencies on the lookout for house sales</a:t>
            </a:r>
          </a:p>
          <a:p>
            <a:pPr marL="342900" indent="-342900">
              <a:buFont typeface="Arial" panose="020B0604020202020204" pitchFamily="34" charset="0"/>
              <a:buChar char="•"/>
            </a:pPr>
            <a:endParaRPr lang="en-IN" sz="2400" dirty="0"/>
          </a:p>
          <a:p>
            <a:r>
              <a:rPr lang="en-US" sz="2400" b="1" u="sng" dirty="0"/>
              <a:t>Business problem :</a:t>
            </a:r>
          </a:p>
          <a:p>
            <a:r>
              <a:rPr lang="en-US" sz="2400" dirty="0"/>
              <a:t>The question at hand is ‘Are there medium priced houses available for purchase in London? if so , is the construction sound or compromised in lieu with the minimal cost. Are there houses available in good localities with access to amenities such as hospitals , gyms , schools </a:t>
            </a:r>
            <a:r>
              <a:rPr lang="en-US" sz="2400" dirty="0" err="1"/>
              <a:t>etc</a:t>
            </a:r>
            <a:r>
              <a:rPr lang="en-US" sz="2400" dirty="0"/>
              <a:t>’. This project aims to address the above issue.</a:t>
            </a:r>
          </a:p>
          <a:p>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754532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6" name="Rectangle 17">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AA24C6B-454D-4F9A-BED8-AF0D0B194857}"/>
              </a:ext>
            </a:extLst>
          </p:cNvPr>
          <p:cNvPicPr>
            <a:picLocks noChangeAspect="1"/>
          </p:cNvPicPr>
          <p:nvPr/>
        </p:nvPicPr>
        <p:blipFill rotWithShape="1">
          <a:blip r:embed="rId2">
            <a:duotone>
              <a:schemeClr val="bg2">
                <a:shade val="45000"/>
                <a:satMod val="135000"/>
              </a:schemeClr>
              <a:prstClr val="white"/>
            </a:duotone>
            <a:alphaModFix amt="50000"/>
          </a:blip>
          <a:srcRect r="4448" b="1"/>
          <a:stretch/>
        </p:blipFill>
        <p:spPr>
          <a:xfrm>
            <a:off x="20" y="10"/>
            <a:ext cx="12191980" cy="6857990"/>
          </a:xfrm>
          <a:prstGeom prst="rect">
            <a:avLst/>
          </a:prstGeom>
        </p:spPr>
      </p:pic>
      <p:cxnSp>
        <p:nvCxnSpPr>
          <p:cNvPr id="37" name="Straight Connector 19">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E04B04AD-593A-4BC8-A980-753A91802E4F}"/>
              </a:ext>
            </a:extLst>
          </p:cNvPr>
          <p:cNvSpPr txBox="1"/>
          <p:nvPr/>
        </p:nvSpPr>
        <p:spPr>
          <a:xfrm>
            <a:off x="1451579" y="80451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u="sng" cap="all" spc="-50">
                <a:latin typeface="+mj-lt"/>
                <a:ea typeface="+mj-ea"/>
                <a:cs typeface="+mj-cs"/>
              </a:rPr>
              <a:t>HOUSING AND PRICING PREFERNCES :</a:t>
            </a:r>
          </a:p>
        </p:txBody>
      </p:sp>
      <p:sp>
        <p:nvSpPr>
          <p:cNvPr id="38" name="Rectangle 21">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584F949-76D4-49FD-BACC-6F55951C1538}"/>
              </a:ext>
            </a:extLst>
          </p:cNvPr>
          <p:cNvSpPr>
            <a:spLocks noGrp="1"/>
          </p:cNvSpPr>
          <p:nvPr>
            <p:ph idx="1"/>
          </p:nvPr>
        </p:nvSpPr>
        <p:spPr>
          <a:xfrm>
            <a:off x="1451579" y="2015732"/>
            <a:ext cx="9603275" cy="3450613"/>
          </a:xfrm>
        </p:spPr>
        <p:txBody>
          <a:bodyPr vert="horz" lIns="91440" tIns="45720" rIns="91440" bIns="45720" rtlCol="0" anchor="t">
            <a:normAutofit/>
          </a:bodyPr>
          <a:lstStyle/>
          <a:p>
            <a:pPr marL="0"/>
            <a:r>
              <a:rPr lang="en-US"/>
              <a:t>The average purchase price for a first time buyer in Greater and Central London is around £509,047 while in South East London it costs around £339,510.However , considering the average pricing of some of the most exemplary localities in London a broad spectrum average of £2,202,125 was determine to set our price range in order to find residencies which fall in the same boundary.</a:t>
            </a:r>
          </a:p>
          <a:p>
            <a:pPr marL="0"/>
            <a:r>
              <a:rPr lang="en-US"/>
              <a:t>It was also worth taking note of the fact that most people in London , almost 60% prefer residing in flats or condominiums as it was less expensive causing many people to opt out of their preferred choices as shown by the graph on the next slide.</a:t>
            </a:r>
          </a:p>
        </p:txBody>
      </p:sp>
      <p:pic>
        <p:nvPicPr>
          <p:cNvPr id="39" name="Picture 23">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0" name="Straight Connector 25">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8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C31A-83B0-49F9-8F3D-6AF5F00A3431}"/>
              </a:ext>
            </a:extLst>
          </p:cNvPr>
          <p:cNvSpPr>
            <a:spLocks noGrp="1"/>
          </p:cNvSpPr>
          <p:nvPr>
            <p:ph type="title"/>
          </p:nvPr>
        </p:nvSpPr>
        <p:spPr>
          <a:xfrm>
            <a:off x="8156040" y="801288"/>
            <a:ext cx="3704527" cy="3494790"/>
          </a:xfrm>
        </p:spPr>
        <p:txBody>
          <a:bodyPr vert="horz" lIns="91440" tIns="45720" rIns="91440" bIns="45720" rtlCol="0" anchor="b">
            <a:normAutofit/>
          </a:bodyPr>
          <a:lstStyle/>
          <a:p>
            <a:r>
              <a:rPr lang="en-US" sz="2400" dirty="0">
                <a:solidFill>
                  <a:schemeClr val="tx1">
                    <a:lumMod val="85000"/>
                    <a:lumOff val="15000"/>
                  </a:schemeClr>
                </a:solidFill>
                <a:latin typeface="Garamond" panose="02020404030301010803" pitchFamily="18" charset="0"/>
              </a:rPr>
              <a:t>HOUSING PREFERNCES:</a:t>
            </a:r>
            <a:br>
              <a:rPr lang="en-US" sz="2400" dirty="0">
                <a:solidFill>
                  <a:schemeClr val="tx1">
                    <a:lumMod val="85000"/>
                    <a:lumOff val="15000"/>
                  </a:schemeClr>
                </a:solidFill>
                <a:latin typeface="Garamond" panose="02020404030301010803" pitchFamily="18" charset="0"/>
              </a:rPr>
            </a:br>
            <a:r>
              <a:rPr lang="en-US" sz="1800" dirty="0">
                <a:solidFill>
                  <a:schemeClr val="tx1">
                    <a:lumMod val="85000"/>
                    <a:lumOff val="15000"/>
                  </a:schemeClr>
                </a:solidFill>
                <a:latin typeface="Garamond" panose="02020404030301010803" pitchFamily="18" charset="0"/>
              </a:rPr>
              <a:t>It can be observed that flats have a higher preference over independent housing. </a:t>
            </a:r>
          </a:p>
        </p:txBody>
      </p:sp>
      <p:pic>
        <p:nvPicPr>
          <p:cNvPr id="3" name="Picture 2">
            <a:extLst>
              <a:ext uri="{FF2B5EF4-FFF2-40B4-BE49-F238E27FC236}">
                <a16:creationId xmlns:a16="http://schemas.microsoft.com/office/drawing/2014/main" id="{6B8C37AD-A4A9-44AB-840A-6FEA32665C75}"/>
              </a:ext>
            </a:extLst>
          </p:cNvPr>
          <p:cNvPicPr/>
          <p:nvPr/>
        </p:nvPicPr>
        <p:blipFill>
          <a:blip r:embed="rId2"/>
          <a:stretch>
            <a:fillRect/>
          </a:stretch>
        </p:blipFill>
        <p:spPr>
          <a:xfrm>
            <a:off x="639994" y="905142"/>
            <a:ext cx="6912217" cy="3611633"/>
          </a:xfrm>
          <a:prstGeom prst="rect">
            <a:avLst/>
          </a:prstGeom>
        </p:spPr>
      </p:pic>
    </p:spTree>
    <p:extLst>
      <p:ext uri="{BB962C8B-B14F-4D97-AF65-F5344CB8AC3E}">
        <p14:creationId xmlns:p14="http://schemas.microsoft.com/office/powerpoint/2010/main" val="524254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6E4A-C5CA-458F-8183-E18B60612B9C}"/>
              </a:ext>
            </a:extLst>
          </p:cNvPr>
          <p:cNvSpPr>
            <a:spLocks noGrp="1"/>
          </p:cNvSpPr>
          <p:nvPr>
            <p:ph type="title"/>
          </p:nvPr>
        </p:nvSpPr>
        <p:spPr>
          <a:xfrm>
            <a:off x="1097280" y="286604"/>
            <a:ext cx="10058400" cy="920760"/>
          </a:xfrm>
        </p:spPr>
        <p:txBody>
          <a:bodyPr>
            <a:normAutofit/>
          </a:bodyPr>
          <a:lstStyle/>
          <a:p>
            <a:r>
              <a:rPr lang="en-IN" b="1" dirty="0"/>
              <a:t>Data Section:</a:t>
            </a:r>
            <a:br>
              <a:rPr lang="en-IN" b="1" dirty="0"/>
            </a:br>
            <a:r>
              <a:rPr lang="en-IN" sz="2000" b="1" dirty="0"/>
              <a:t>SOURCES</a:t>
            </a:r>
            <a:endParaRPr lang="en-IN" b="1" dirty="0"/>
          </a:p>
        </p:txBody>
      </p:sp>
      <p:sp>
        <p:nvSpPr>
          <p:cNvPr id="3" name="Content Placeholder 2">
            <a:extLst>
              <a:ext uri="{FF2B5EF4-FFF2-40B4-BE49-F238E27FC236}">
                <a16:creationId xmlns:a16="http://schemas.microsoft.com/office/drawing/2014/main" id="{F2A88B7B-7FEC-407D-99EB-992FAC0AA72F}"/>
              </a:ext>
            </a:extLst>
          </p:cNvPr>
          <p:cNvSpPr>
            <a:spLocks noGrp="1"/>
          </p:cNvSpPr>
          <p:nvPr>
            <p:ph idx="1"/>
          </p:nvPr>
        </p:nvSpPr>
        <p:spPr>
          <a:xfrm>
            <a:off x="1097280" y="1935332"/>
            <a:ext cx="10058400" cy="3968318"/>
          </a:xfrm>
        </p:spPr>
        <p:txBody>
          <a:bodyPr>
            <a:normAutofit/>
          </a:bodyPr>
          <a:lstStyle/>
          <a:p>
            <a:pPr marL="457200" indent="-457200">
              <a:buFont typeface="+mj-lt"/>
              <a:buAutoNum type="arabicPeriod"/>
            </a:pPr>
            <a:r>
              <a:rPr lang="en-IN" dirty="0"/>
              <a:t>Data on house purchases in the UK were obtained from </a:t>
            </a:r>
            <a:r>
              <a:rPr lang="en-IN" u="sng" dirty="0">
                <a:hlinkClick r:id="rId2"/>
              </a:rPr>
              <a:t>http://landregistry.data.gov.uk/</a:t>
            </a:r>
            <a:r>
              <a:rPr lang="en-IN" dirty="0"/>
              <a:t> </a:t>
            </a:r>
          </a:p>
          <a:p>
            <a:pPr marL="457200" lvl="0" indent="-457200">
              <a:buFont typeface="+mj-lt"/>
              <a:buAutoNum type="arabicPeriod"/>
            </a:pPr>
            <a:r>
              <a:rPr lang="en-IN" dirty="0"/>
              <a:t>Other data sources used for reference were :</a:t>
            </a:r>
            <a:r>
              <a:rPr lang="en-IN" u="sng" dirty="0">
                <a:hlinkClick r:id="rId3"/>
              </a:rPr>
              <a:t> https://www.testbig.com/ielts-writing-task-i-essays/chart-illustrates-housing-preferences-among-people-who-lived-british</a:t>
            </a:r>
            <a:endParaRPr lang="en-IN" dirty="0"/>
          </a:p>
          <a:p>
            <a:pPr marL="457200" lvl="0" indent="-457200">
              <a:buFont typeface="+mj-lt"/>
              <a:buAutoNum type="arabicPeriod"/>
            </a:pPr>
            <a:r>
              <a:rPr lang="en-IN" u="sng" dirty="0">
                <a:hlinkClick r:id="rId4"/>
              </a:rPr>
              <a:t>     https://www.homesandproperty.co.uk/property-news/buying/the-best-areas-to-       start-your-search-for-a-family-house-with-good-links-to-the-city-a116886.html</a:t>
            </a:r>
            <a:endParaRPr lang="en-IN" dirty="0"/>
          </a:p>
          <a:p>
            <a:pPr marL="457200" lvl="0" indent="-457200">
              <a:buFont typeface="+mj-lt"/>
              <a:buAutoNum type="arabicPeriod"/>
            </a:pPr>
            <a:r>
              <a:rPr lang="en-IN" u="sng" dirty="0">
                <a:hlinkClick r:id="rId5"/>
              </a:rPr>
              <a:t>https://www.zoopla.co.uk/discover/first-time-buyers/london/#4jJFWixLL2Hl0cuD.97</a:t>
            </a:r>
            <a:endParaRPr lang="en-IN" dirty="0"/>
          </a:p>
          <a:p>
            <a:pPr marL="457200" indent="-457200">
              <a:buFont typeface="+mj-lt"/>
              <a:buAutoNum type="arabicPeriod"/>
            </a:pPr>
            <a:endParaRPr lang="en-IN" dirty="0"/>
          </a:p>
        </p:txBody>
      </p:sp>
    </p:spTree>
    <p:extLst>
      <p:ext uri="{BB962C8B-B14F-4D97-AF65-F5344CB8AC3E}">
        <p14:creationId xmlns:p14="http://schemas.microsoft.com/office/powerpoint/2010/main" val="264329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4DAD4E-2B39-4572-A743-5209C4D97972}"/>
              </a:ext>
            </a:extLst>
          </p:cNvPr>
          <p:cNvSpPr txBox="1"/>
          <p:nvPr/>
        </p:nvSpPr>
        <p:spPr>
          <a:xfrm>
            <a:off x="275208" y="914400"/>
            <a:ext cx="11283518" cy="4401205"/>
          </a:xfrm>
          <a:prstGeom prst="rect">
            <a:avLst/>
          </a:prstGeom>
          <a:noFill/>
        </p:spPr>
        <p:txBody>
          <a:bodyPr wrap="square" rtlCol="0">
            <a:spAutoFit/>
          </a:bodyPr>
          <a:lstStyle/>
          <a:p>
            <a:r>
              <a:rPr lang="en-IN" sz="2800" b="1" u="sng" dirty="0"/>
              <a:t>Data acquisition to solve the business problem:</a:t>
            </a:r>
          </a:p>
          <a:p>
            <a:pPr marL="457200" indent="-457200">
              <a:buFont typeface="Arial" panose="020B0604020202020204" pitchFamily="34" charset="0"/>
              <a:buChar char="•"/>
            </a:pPr>
            <a:r>
              <a:rPr lang="en-IN" sz="2800" dirty="0"/>
              <a:t>Data was acquired for the following purpose-</a:t>
            </a:r>
          </a:p>
          <a:p>
            <a:pPr marL="457200" lvl="0" indent="-457200">
              <a:buFont typeface="Arial" panose="020B0604020202020204" pitchFamily="34" charset="0"/>
              <a:buChar char="•"/>
            </a:pPr>
            <a:r>
              <a:rPr lang="en-IN" sz="2800" dirty="0"/>
              <a:t>House purchase real estate record data of UK from which a list of London streets and their corresponding average purchase prices can be obtained.</a:t>
            </a:r>
          </a:p>
          <a:p>
            <a:pPr marL="457200" lvl="0" indent="-457200">
              <a:buFont typeface="Arial" panose="020B0604020202020204" pitchFamily="34" charset="0"/>
              <a:buChar char="•"/>
            </a:pPr>
            <a:r>
              <a:rPr lang="en-IN" sz="2800" dirty="0"/>
              <a:t>Average house costing data in Greater London to get an average price estimate that we are looking for</a:t>
            </a:r>
          </a:p>
          <a:p>
            <a:pPr marL="457200" lvl="0" indent="-457200">
              <a:buFont typeface="Arial" panose="020B0604020202020204" pitchFamily="34" charset="0"/>
              <a:buChar char="•"/>
            </a:pPr>
            <a:r>
              <a:rPr lang="en-IN" sz="2800" dirty="0" err="1"/>
              <a:t>Geopy</a:t>
            </a:r>
            <a:r>
              <a:rPr lang="en-IN" sz="2800" dirty="0"/>
              <a:t> to obtain geographic coordinates for visualization</a:t>
            </a:r>
          </a:p>
          <a:p>
            <a:pPr marL="457200" lvl="0" indent="-457200">
              <a:buFont typeface="Arial" panose="020B0604020202020204" pitchFamily="34" charset="0"/>
              <a:buChar char="•"/>
            </a:pPr>
            <a:r>
              <a:rPr lang="en-IN" sz="2800" dirty="0"/>
              <a:t>Foursquare API to obtain venues near each of the localities</a:t>
            </a:r>
          </a:p>
          <a:p>
            <a:pPr marL="457200" indent="-457200">
              <a:buFont typeface="Arial" panose="020B0604020202020204" pitchFamily="34" charset="0"/>
              <a:buChar char="•"/>
            </a:pPr>
            <a:r>
              <a:rPr lang="en-IN" sz="2800" dirty="0"/>
              <a:t>Folium map to mark and observe the neighbourhoods</a:t>
            </a:r>
          </a:p>
        </p:txBody>
      </p:sp>
    </p:spTree>
    <p:extLst>
      <p:ext uri="{BB962C8B-B14F-4D97-AF65-F5344CB8AC3E}">
        <p14:creationId xmlns:p14="http://schemas.microsoft.com/office/powerpoint/2010/main" val="64775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DE26B-ABCC-450E-B01F-73029EC65402}"/>
              </a:ext>
            </a:extLst>
          </p:cNvPr>
          <p:cNvSpPr txBox="1"/>
          <p:nvPr/>
        </p:nvSpPr>
        <p:spPr>
          <a:xfrm>
            <a:off x="372862" y="319596"/>
            <a:ext cx="11416684" cy="1938992"/>
          </a:xfrm>
          <a:prstGeom prst="rect">
            <a:avLst/>
          </a:prstGeom>
          <a:noFill/>
        </p:spPr>
        <p:txBody>
          <a:bodyPr wrap="square" rtlCol="0">
            <a:spAutoFit/>
          </a:bodyPr>
          <a:lstStyle/>
          <a:p>
            <a:r>
              <a:rPr lang="en-IN" sz="2400" b="1" u="sng" dirty="0"/>
              <a:t>DATA PREPARATION :</a:t>
            </a:r>
          </a:p>
          <a:p>
            <a:r>
              <a:rPr lang="en-IN" sz="2400" dirty="0"/>
              <a:t>Required packages such as pandas , </a:t>
            </a:r>
            <a:r>
              <a:rPr lang="en-IN" sz="2400" dirty="0" err="1"/>
              <a:t>numpy</a:t>
            </a:r>
            <a:r>
              <a:rPr lang="en-IN" sz="2400" dirty="0"/>
              <a:t> , </a:t>
            </a:r>
            <a:r>
              <a:rPr lang="en-IN" sz="2400" dirty="0" err="1"/>
              <a:t>geopy</a:t>
            </a:r>
            <a:r>
              <a:rPr lang="en-IN" sz="2400" dirty="0"/>
              <a:t> , folium , foursquare were imported.</a:t>
            </a:r>
          </a:p>
          <a:p>
            <a:r>
              <a:rPr lang="en-IN" sz="2400" dirty="0"/>
              <a:t>Step 1 : Determining average house pricing in great London. Data was </a:t>
            </a:r>
            <a:r>
              <a:rPr lang="en-IN" sz="2400" dirty="0" err="1"/>
              <a:t>webscraped</a:t>
            </a:r>
            <a:r>
              <a:rPr lang="en-IN" sz="2400" dirty="0"/>
              <a:t> and converted to a data frame. Average price was calculated. </a:t>
            </a:r>
          </a:p>
          <a:p>
            <a:endParaRPr lang="en-IN" sz="2400" dirty="0"/>
          </a:p>
        </p:txBody>
      </p:sp>
      <p:pic>
        <p:nvPicPr>
          <p:cNvPr id="6" name="Picture 5">
            <a:extLst>
              <a:ext uri="{FF2B5EF4-FFF2-40B4-BE49-F238E27FC236}">
                <a16:creationId xmlns:a16="http://schemas.microsoft.com/office/drawing/2014/main" id="{5B171BCA-7875-4B67-91BF-DD6B7F86DB7D}"/>
              </a:ext>
            </a:extLst>
          </p:cNvPr>
          <p:cNvPicPr/>
          <p:nvPr/>
        </p:nvPicPr>
        <p:blipFill>
          <a:blip r:embed="rId2"/>
          <a:stretch>
            <a:fillRect/>
          </a:stretch>
        </p:blipFill>
        <p:spPr>
          <a:xfrm>
            <a:off x="2677795" y="2165481"/>
            <a:ext cx="5731510" cy="2276475"/>
          </a:xfrm>
          <a:prstGeom prst="rect">
            <a:avLst/>
          </a:prstGeom>
        </p:spPr>
      </p:pic>
      <p:sp>
        <p:nvSpPr>
          <p:cNvPr id="5" name="TextBox 4">
            <a:extLst>
              <a:ext uri="{FF2B5EF4-FFF2-40B4-BE49-F238E27FC236}">
                <a16:creationId xmlns:a16="http://schemas.microsoft.com/office/drawing/2014/main" id="{BE463EFB-42CC-460D-9E16-09471344047D}"/>
              </a:ext>
            </a:extLst>
          </p:cNvPr>
          <p:cNvSpPr txBox="1"/>
          <p:nvPr/>
        </p:nvSpPr>
        <p:spPr>
          <a:xfrm>
            <a:off x="372862" y="4657725"/>
            <a:ext cx="11495288" cy="1938992"/>
          </a:xfrm>
          <a:prstGeom prst="rect">
            <a:avLst/>
          </a:prstGeom>
          <a:noFill/>
        </p:spPr>
        <p:txBody>
          <a:bodyPr wrap="square" rtlCol="0">
            <a:spAutoFit/>
          </a:bodyPr>
          <a:lstStyle/>
          <a:p>
            <a:r>
              <a:rPr lang="en-IN" sz="2400" dirty="0"/>
              <a:t>From the above table it can be observed that the average price of some of the well known localities in greater London , one of the most expensive of places, is £2,202,125.The amount was used as a base estimate to determine a suitable pricing range chosen to be between £2,000,000 and £3,000,000.</a:t>
            </a:r>
          </a:p>
          <a:p>
            <a:endParaRPr lang="en-IN" sz="2400" dirty="0"/>
          </a:p>
        </p:txBody>
      </p:sp>
    </p:spTree>
    <p:extLst>
      <p:ext uri="{BB962C8B-B14F-4D97-AF65-F5344CB8AC3E}">
        <p14:creationId xmlns:p14="http://schemas.microsoft.com/office/powerpoint/2010/main" val="224389252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27</TotalTime>
  <Words>1540</Words>
  <Application>Microsoft Office PowerPoint</Application>
  <PresentationFormat>Widescreen</PresentationFormat>
  <Paragraphs>116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Garamond</vt:lpstr>
      <vt:lpstr>Gill Sans MT</vt:lpstr>
      <vt:lpstr>ibm-plex-sans</vt:lpstr>
      <vt:lpstr>Symbol</vt:lpstr>
      <vt:lpstr>Gallery</vt:lpstr>
      <vt:lpstr>IBM Data Science Capstone</vt:lpstr>
      <vt:lpstr>PowerPoint Presentation</vt:lpstr>
      <vt:lpstr>INTRODUCTION :</vt:lpstr>
      <vt:lpstr>PowerPoint Presentation</vt:lpstr>
      <vt:lpstr>PowerPoint Presentation</vt:lpstr>
      <vt:lpstr>HOUSING PREFERNCES: It can be observed that flats have a higher preference over independent housing. </vt:lpstr>
      <vt:lpstr>Data Section: SOURCES</vt:lpstr>
      <vt:lpstr>PowerPoint Presentation</vt:lpstr>
      <vt:lpstr>PowerPoint Presentation</vt:lpstr>
      <vt:lpstr>PowerPoint Presentation</vt:lpstr>
      <vt:lpstr>PowerPoint Presentation</vt:lpstr>
      <vt:lpstr>PowerPoint Presentation</vt:lpstr>
      <vt:lpstr>PowerPoint Presentation</vt:lpstr>
      <vt:lpstr>Streets of London : folium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dc:title>
  <dc:creator>Nithya Manoj</dc:creator>
  <cp:lastModifiedBy>Nithya Manoj</cp:lastModifiedBy>
  <cp:revision>1</cp:revision>
  <dcterms:created xsi:type="dcterms:W3CDTF">2019-11-10T16:18:46Z</dcterms:created>
  <dcterms:modified xsi:type="dcterms:W3CDTF">2019-11-10T16:46:41Z</dcterms:modified>
</cp:coreProperties>
</file>